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Override2.xml" ContentType="application/vnd.openxmlformats-officedocument.themeOverrid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5" r:id="rId1"/>
    <p:sldMasterId id="2147483766" r:id="rId2"/>
    <p:sldMasterId id="2147483778" r:id="rId3"/>
  </p:sldMasterIdLst>
  <p:notesMasterIdLst>
    <p:notesMasterId r:id="rId69"/>
  </p:notesMasterIdLst>
  <p:sldIdLst>
    <p:sldId id="384" r:id="rId4"/>
    <p:sldId id="562" r:id="rId5"/>
    <p:sldId id="563" r:id="rId6"/>
    <p:sldId id="791" r:id="rId7"/>
    <p:sldId id="792" r:id="rId8"/>
    <p:sldId id="951" r:id="rId9"/>
    <p:sldId id="911" r:id="rId10"/>
    <p:sldId id="852" r:id="rId11"/>
    <p:sldId id="853" r:id="rId12"/>
    <p:sldId id="854" r:id="rId13"/>
    <p:sldId id="855" r:id="rId14"/>
    <p:sldId id="903" r:id="rId15"/>
    <p:sldId id="904" r:id="rId16"/>
    <p:sldId id="967" r:id="rId17"/>
    <p:sldId id="968" r:id="rId18"/>
    <p:sldId id="969" r:id="rId19"/>
    <p:sldId id="970" r:id="rId20"/>
    <p:sldId id="918" r:id="rId21"/>
    <p:sldId id="919" r:id="rId22"/>
    <p:sldId id="920" r:id="rId23"/>
    <p:sldId id="921" r:id="rId24"/>
    <p:sldId id="922" r:id="rId25"/>
    <p:sldId id="923" r:id="rId26"/>
    <p:sldId id="924" r:id="rId27"/>
    <p:sldId id="925" r:id="rId28"/>
    <p:sldId id="926" r:id="rId29"/>
    <p:sldId id="927" r:id="rId30"/>
    <p:sldId id="928" r:id="rId31"/>
    <p:sldId id="929" r:id="rId32"/>
    <p:sldId id="930" r:id="rId33"/>
    <p:sldId id="931" r:id="rId34"/>
    <p:sldId id="932" r:id="rId35"/>
    <p:sldId id="933" r:id="rId36"/>
    <p:sldId id="934" r:id="rId37"/>
    <p:sldId id="935" r:id="rId38"/>
    <p:sldId id="936" r:id="rId39"/>
    <p:sldId id="937" r:id="rId40"/>
    <p:sldId id="938" r:id="rId41"/>
    <p:sldId id="939" r:id="rId42"/>
    <p:sldId id="940" r:id="rId43"/>
    <p:sldId id="941" r:id="rId44"/>
    <p:sldId id="942" r:id="rId45"/>
    <p:sldId id="943" r:id="rId46"/>
    <p:sldId id="944" r:id="rId47"/>
    <p:sldId id="945" r:id="rId48"/>
    <p:sldId id="946" r:id="rId49"/>
    <p:sldId id="947" r:id="rId50"/>
    <p:sldId id="948" r:id="rId51"/>
    <p:sldId id="949" r:id="rId52"/>
    <p:sldId id="950" r:id="rId53"/>
    <p:sldId id="952" r:id="rId54"/>
    <p:sldId id="953" r:id="rId55"/>
    <p:sldId id="954" r:id="rId56"/>
    <p:sldId id="955" r:id="rId57"/>
    <p:sldId id="956" r:id="rId58"/>
    <p:sldId id="957" r:id="rId59"/>
    <p:sldId id="958" r:id="rId60"/>
    <p:sldId id="959" r:id="rId61"/>
    <p:sldId id="960" r:id="rId62"/>
    <p:sldId id="961" r:id="rId63"/>
    <p:sldId id="962" r:id="rId64"/>
    <p:sldId id="963" r:id="rId65"/>
    <p:sldId id="964" r:id="rId66"/>
    <p:sldId id="965" r:id="rId67"/>
    <p:sldId id="966" r:id="rId6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3E"/>
    <a:srgbClr val="FFFFCA"/>
    <a:srgbClr val="005334"/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00" autoAdjust="0"/>
    <p:restoredTop sz="94685" autoAdjust="0"/>
  </p:normalViewPr>
  <p:slideViewPr>
    <p:cSldViewPr snapToGrid="0">
      <p:cViewPr varScale="1">
        <p:scale>
          <a:sx n="126" d="100"/>
          <a:sy n="126" d="100"/>
        </p:scale>
        <p:origin x="31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63" Type="http://schemas.openxmlformats.org/officeDocument/2006/relationships/slide" Target="slides/slide60.xml"/><Relationship Id="rId64" Type="http://schemas.openxmlformats.org/officeDocument/2006/relationships/slide" Target="slides/slide61.xml"/><Relationship Id="rId65" Type="http://schemas.openxmlformats.org/officeDocument/2006/relationships/slide" Target="slides/slide62.xml"/><Relationship Id="rId66" Type="http://schemas.openxmlformats.org/officeDocument/2006/relationships/slide" Target="slides/slide63.xml"/><Relationship Id="rId67" Type="http://schemas.openxmlformats.org/officeDocument/2006/relationships/slide" Target="slides/slide64.xml"/><Relationship Id="rId68" Type="http://schemas.openxmlformats.org/officeDocument/2006/relationships/slide" Target="slides/slide65.xml"/><Relationship Id="rId69" Type="http://schemas.openxmlformats.org/officeDocument/2006/relationships/notesMaster" Target="notesMasters/notesMaster1.xml"/><Relationship Id="rId50" Type="http://schemas.openxmlformats.org/officeDocument/2006/relationships/slide" Target="slides/slide47.xml"/><Relationship Id="rId51" Type="http://schemas.openxmlformats.org/officeDocument/2006/relationships/slide" Target="slides/slide48.xml"/><Relationship Id="rId52" Type="http://schemas.openxmlformats.org/officeDocument/2006/relationships/slide" Target="slides/slide49.xml"/><Relationship Id="rId53" Type="http://schemas.openxmlformats.org/officeDocument/2006/relationships/slide" Target="slides/slide50.xml"/><Relationship Id="rId54" Type="http://schemas.openxmlformats.org/officeDocument/2006/relationships/slide" Target="slides/slide51.xml"/><Relationship Id="rId55" Type="http://schemas.openxmlformats.org/officeDocument/2006/relationships/slide" Target="slides/slide52.xml"/><Relationship Id="rId56" Type="http://schemas.openxmlformats.org/officeDocument/2006/relationships/slide" Target="slides/slide53.xml"/><Relationship Id="rId57" Type="http://schemas.openxmlformats.org/officeDocument/2006/relationships/slide" Target="slides/slide54.xml"/><Relationship Id="rId58" Type="http://schemas.openxmlformats.org/officeDocument/2006/relationships/slide" Target="slides/slide55.xml"/><Relationship Id="rId59" Type="http://schemas.openxmlformats.org/officeDocument/2006/relationships/slide" Target="slides/slide5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70" Type="http://schemas.openxmlformats.org/officeDocument/2006/relationships/presProps" Target="presProps.xml"/><Relationship Id="rId71" Type="http://schemas.openxmlformats.org/officeDocument/2006/relationships/viewProps" Target="viewProps.xml"/><Relationship Id="rId72" Type="http://schemas.openxmlformats.org/officeDocument/2006/relationships/theme" Target="theme/theme1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73" Type="http://schemas.openxmlformats.org/officeDocument/2006/relationships/tableStyles" Target="tableStyles.xml"/><Relationship Id="rId60" Type="http://schemas.openxmlformats.org/officeDocument/2006/relationships/slide" Target="slides/slide57.xml"/><Relationship Id="rId61" Type="http://schemas.openxmlformats.org/officeDocument/2006/relationships/slide" Target="slides/slide58.xml"/><Relationship Id="rId62" Type="http://schemas.openxmlformats.org/officeDocument/2006/relationships/slide" Target="slides/slide59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BFE53B-5066-174C-A72E-F750F1526F61}" type="datetimeFigureOut">
              <a:rPr lang="en-US" smtClean="0"/>
              <a:t>2/20/19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FB796E-1204-6D45-A7B7-2B1650A508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556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Text Box 1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588" y="0"/>
            <a:ext cx="1587" cy="1588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63491" name="Text Box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024313"/>
          </a:xfrm>
          <a:noFill/>
          <a:ln/>
        </p:spPr>
        <p:txBody>
          <a:bodyPr wrap="none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1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63806-7F59-464B-AFD0-4480C81518EB}" type="datetimeFigureOut">
              <a:rPr lang="en-US" smtClean="0"/>
              <a:pPr/>
              <a:t>2/20/19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41667-7291-42E8-B00B-345BA58408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63806-7F59-464B-AFD0-4480C81518EB}" type="datetimeFigureOut">
              <a:rPr lang="en-US" smtClean="0"/>
              <a:pPr/>
              <a:t>2/20/19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7C2DF-54B6-5640-932D-11171D2C73A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63806-7F59-464B-AFD0-4480C81518EB}" type="datetimeFigureOut">
              <a:rPr lang="en-US" smtClean="0"/>
              <a:pPr/>
              <a:t>2/20/19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7C2DF-54B6-5640-932D-11171D2C73A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0" y="5970588"/>
            <a:ext cx="9144000" cy="887412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9525" y="6053138"/>
            <a:ext cx="2249488" cy="712787"/>
          </a:xfrm>
          <a:prstGeom prst="rect">
            <a:avLst/>
          </a:prstGeom>
          <a:solidFill>
            <a:srgbClr val="FFFF0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59025" y="6043613"/>
            <a:ext cx="6784975" cy="714375"/>
          </a:xfrm>
          <a:prstGeom prst="rect">
            <a:avLst/>
          </a:prstGeom>
          <a:solidFill>
            <a:srgbClr val="005128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7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9013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fld id="{03943AA0-C876-624A-8A94-5A9F976699BF}" type="datetime1">
              <a:rPr lang="en-US" smtClean="0">
                <a:solidFill>
                  <a:prstClr val="black"/>
                </a:solidFill>
              </a:rPr>
              <a:pPr/>
              <a:t>2/20/19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975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>
              <a:solidFill>
                <a:srgbClr val="EBDDC3"/>
              </a:solidFill>
            </a:endParaRPr>
          </a:p>
        </p:txBody>
      </p:sp>
      <p:sp>
        <p:nvSpPr>
          <p:cNvPr id="11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E64BE-ACD0-8248-86F9-D9BA4E660E8A}" type="slidenum">
              <a:rPr lang="en-US">
                <a:solidFill>
                  <a:srgbClr val="EBDDC3"/>
                </a:solidFill>
              </a:rPr>
              <a:pPr/>
              <a:t>‹#›</a:t>
            </a:fld>
            <a:endParaRPr lang="en-US">
              <a:solidFill>
                <a:srgbClr val="EBDDC3"/>
              </a:solidFill>
            </a:endParaRP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F5AA2FC-BA5F-D04E-A9C7-98C325B83168}" type="datetime1">
              <a:rPr lang="en-US">
                <a:solidFill>
                  <a:srgbClr val="775F55"/>
                </a:solidFill>
              </a:rPr>
              <a:pPr/>
              <a:t>2/20/19</a:t>
            </a:fld>
            <a:endParaRPr lang="en-US">
              <a:solidFill>
                <a:srgbClr val="775F55"/>
              </a:solidFill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775F55"/>
              </a:solidFill>
            </a:endParaRPr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E4C7947-34BD-D14B-AA43-9893E30C1985}" type="slidenum">
              <a:rPr lang="en-US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0" y="3355975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3109913"/>
            <a:ext cx="1295400" cy="1312862"/>
          </a:xfrm>
          <a:prstGeom prst="rect">
            <a:avLst/>
          </a:prstGeom>
          <a:solidFill>
            <a:srgbClr val="FFFF0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71600" y="3109913"/>
            <a:ext cx="7772400" cy="1312862"/>
          </a:xfrm>
          <a:prstGeom prst="rect">
            <a:avLst/>
          </a:prstGeom>
          <a:solidFill>
            <a:srgbClr val="005128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4575175"/>
            <a:ext cx="7123113" cy="167322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A487626-06CD-0C47-A9FB-E6DC13FD2097}" type="datetime1">
              <a:rPr lang="en-US">
                <a:solidFill>
                  <a:srgbClr val="775F55"/>
                </a:solidFill>
              </a:rPr>
              <a:pPr/>
              <a:t>2/20/19</a:t>
            </a:fld>
            <a:endParaRPr lang="en-US">
              <a:solidFill>
                <a:srgbClr val="775F55"/>
              </a:solidFill>
            </a:endParaRPr>
          </a:p>
        </p:txBody>
      </p:sp>
      <p:sp>
        <p:nvSpPr>
          <p:cNvPr id="8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3584575"/>
            <a:ext cx="1295400" cy="701675"/>
          </a:xfrm>
        </p:spPr>
        <p:txBody>
          <a:bodyPr>
            <a:noAutofit/>
          </a:bodyPr>
          <a:lstStyle>
            <a:lvl1pPr>
              <a:defRPr sz="2400">
                <a:solidFill>
                  <a:srgbClr val="000000"/>
                </a:solidFill>
              </a:defRPr>
            </a:lvl1pPr>
          </a:lstStyle>
          <a:p>
            <a:fld id="{304768B1-F04C-5E42-A24E-B3ECD8DC9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775F55"/>
              </a:solidFill>
            </a:endParaRPr>
          </a:p>
        </p:txBody>
      </p:sp>
    </p:spTree>
    <p:extLst/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63BCEFE-8E30-F944-907B-947878BC8024}" type="datetime1">
              <a:rPr lang="en-US">
                <a:solidFill>
                  <a:srgbClr val="775F55"/>
                </a:solidFill>
              </a:rPr>
              <a:pPr/>
              <a:t>2/20/19</a:t>
            </a:fld>
            <a:endParaRPr lang="en-US">
              <a:solidFill>
                <a:srgbClr val="775F55"/>
              </a:solidFill>
            </a:endParaRPr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4CB3A3E-2557-484E-B0B1-ABAE2AA7038C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775F55"/>
              </a:solidFill>
            </a:endParaRPr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2F92C1A-4572-C548-B1A2-DBA54317E66B}" type="datetime1">
              <a:rPr lang="en-US">
                <a:solidFill>
                  <a:srgbClr val="775F55"/>
                </a:solidFill>
              </a:rPr>
              <a:pPr/>
              <a:t>2/20/19</a:t>
            </a:fld>
            <a:endParaRPr lang="en-US">
              <a:solidFill>
                <a:srgbClr val="775F55"/>
              </a:solidFill>
            </a:endParaRPr>
          </a:p>
        </p:txBody>
      </p:sp>
      <p:sp>
        <p:nvSpPr>
          <p:cNvPr id="8" name="Slide Number Placeholder 1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30ED0CC-B89C-EF43-9CE1-47297D4CE0A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775F55"/>
              </a:solidFill>
            </a:endParaRPr>
          </a:p>
        </p:txBody>
      </p: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9055C55-7302-B845-A7AE-7AC594D134B9}" type="datetime1">
              <a:rPr lang="en-US">
                <a:solidFill>
                  <a:srgbClr val="775F55"/>
                </a:solidFill>
              </a:rPr>
              <a:pPr/>
              <a:t>2/20/19</a:t>
            </a:fld>
            <a:endParaRPr lang="en-US">
              <a:solidFill>
                <a:srgbClr val="775F55"/>
              </a:solidFill>
            </a:endParaRPr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775F55"/>
              </a:solidFill>
            </a:endParaRPr>
          </a:p>
        </p:txBody>
      </p:sp>
      <p:sp>
        <p:nvSpPr>
          <p:cNvPr id="5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970C68-BA47-554E-AAFB-2373257ED969}" type="slidenum">
              <a:rPr lang="en-US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4AD557F-D3C8-4348-A402-EA719CFD27A0}" type="datetime1">
              <a:rPr lang="en-US">
                <a:solidFill>
                  <a:srgbClr val="775F55"/>
                </a:solidFill>
              </a:rPr>
              <a:pPr/>
              <a:t>2/20/19</a:t>
            </a:fld>
            <a:endParaRPr lang="en-US">
              <a:solidFill>
                <a:srgbClr val="775F55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775F5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36A4EE-CEAF-A441-B40D-43FD6B26B585}" type="slidenum">
              <a:rPr lang="en-US">
                <a:solidFill>
                  <a:srgbClr val="775F55"/>
                </a:solidFill>
              </a:rPr>
              <a:pPr/>
              <a:t>‹#›</a:t>
            </a:fld>
            <a:endParaRPr lang="en-US">
              <a:solidFill>
                <a:srgbClr val="775F55"/>
              </a:solidFill>
            </a:endParaRPr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/>
          <a:lstStyle>
            <a:lvl1pPr algn="l">
              <a:buNone/>
              <a:defRPr sz="4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83FB3E8-5E3A-3647-9D6F-D90C16D81708}" type="datetime1">
              <a:rPr lang="en-US">
                <a:solidFill>
                  <a:srgbClr val="775F55"/>
                </a:solidFill>
              </a:rPr>
              <a:pPr/>
              <a:t>2/20/19</a:t>
            </a:fld>
            <a:endParaRPr lang="en-US">
              <a:solidFill>
                <a:srgbClr val="775F55"/>
              </a:solidFill>
            </a:endParaRP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775F55"/>
              </a:solidFill>
            </a:endParaRPr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1F7DDF-B86B-854D-B8C1-BF301BF6ECEF}" type="slidenum">
              <a:rPr lang="en-US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63806-7F59-464B-AFD0-4480C81518EB}" type="datetimeFigureOut">
              <a:rPr lang="en-US" smtClean="0"/>
              <a:pPr/>
              <a:t>2/20/19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7C2DF-54B6-5640-932D-11171D2C73A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white">
          <a:xfrm>
            <a:off x="-9525" y="4572000"/>
            <a:ext cx="9144000" cy="887413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9525" y="4664075"/>
            <a:ext cx="1463675" cy="71278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44638" y="4654550"/>
            <a:ext cx="7599362" cy="712788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 bwMode="white">
          <a:xfrm>
            <a:off x="1447800" y="0"/>
            <a:ext cx="100013" cy="6867525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9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/>
          <a:lstStyle>
            <a:lvl1pPr>
              <a:defRPr/>
            </a:lvl1pPr>
          </a:lstStyle>
          <a:p>
            <a:fld id="{AF9786B5-6B3A-6B4F-B233-B92ED4930B2E}" type="datetime1">
              <a:rPr lang="en-US">
                <a:solidFill>
                  <a:srgbClr val="775F55"/>
                </a:solidFill>
              </a:rPr>
              <a:pPr/>
              <a:t>2/20/19</a:t>
            </a:fld>
            <a:endParaRPr lang="en-US">
              <a:solidFill>
                <a:srgbClr val="775F55"/>
              </a:solidFill>
            </a:endParaRPr>
          </a:p>
        </p:txBody>
      </p:sp>
      <p:sp>
        <p:nvSpPr>
          <p:cNvPr id="10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50"/>
            <a:ext cx="1447800" cy="663575"/>
          </a:xfrm>
        </p:spPr>
        <p:txBody>
          <a:bodyPr/>
          <a:lstStyle>
            <a:lvl1pPr>
              <a:defRPr sz="2800"/>
            </a:lvl1pPr>
          </a:lstStyle>
          <a:p>
            <a:fld id="{E0ED9A8B-25A4-A247-966B-3D757F92845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400"/>
            <a:ext cx="4572000" cy="365125"/>
          </a:xfrm>
        </p:spPr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775F55"/>
              </a:solidFill>
            </a:endParaRPr>
          </a:p>
        </p:txBody>
      </p:sp>
    </p:spTree>
    <p:extLst/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9580F9F-2EFF-3D40-A073-C9153B2F6A55}" type="datetime1">
              <a:rPr lang="en-US">
                <a:solidFill>
                  <a:srgbClr val="775F55"/>
                </a:solidFill>
              </a:rPr>
              <a:pPr/>
              <a:t>2/20/19</a:t>
            </a:fld>
            <a:endParaRPr lang="en-US">
              <a:solidFill>
                <a:srgbClr val="775F55"/>
              </a:solidFill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775F55"/>
              </a:solidFill>
            </a:endParaRPr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C6737FA-0A4E-3743-8D7E-DD1B308C17F2}" type="slidenum">
              <a:rPr lang="en-US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6096000" y="0"/>
            <a:ext cx="320675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0"/>
            <a:ext cx="2209800" cy="365125"/>
          </a:xfrm>
        </p:spPr>
        <p:txBody>
          <a:bodyPr/>
          <a:lstStyle>
            <a:lvl1pPr>
              <a:defRPr/>
            </a:lvl1pPr>
          </a:lstStyle>
          <a:p>
            <a:fld id="{A736616B-A7FB-AB49-AFA7-33B70186F334}" type="datetime1">
              <a:rPr lang="en-US">
                <a:solidFill>
                  <a:srgbClr val="775F55"/>
                </a:solidFill>
              </a:rPr>
              <a:pPr/>
              <a:t>2/20/19</a:t>
            </a:fld>
            <a:endParaRPr lang="en-US">
              <a:solidFill>
                <a:srgbClr val="775F55"/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248400"/>
            <a:ext cx="557371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775F55"/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D504A381-746D-FB4C-92DB-AFA06A6CD9FD}" type="slidenum">
              <a:rPr lang="en-US"/>
              <a:pPr/>
              <a:t>‹#›</a:t>
            </a:fld>
            <a:endParaRPr lang="en-US"/>
          </a:p>
        </p:txBody>
      </p:sp>
    </p:spTree>
    <p:extLst/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0" y="5970588"/>
            <a:ext cx="9144000" cy="887412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9525" y="6053138"/>
            <a:ext cx="2249488" cy="712787"/>
          </a:xfrm>
          <a:prstGeom prst="rect">
            <a:avLst/>
          </a:prstGeom>
          <a:solidFill>
            <a:srgbClr val="FFFF0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59025" y="6043613"/>
            <a:ext cx="6784975" cy="714375"/>
          </a:xfrm>
          <a:prstGeom prst="rect">
            <a:avLst/>
          </a:prstGeom>
          <a:solidFill>
            <a:srgbClr val="005128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7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9013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fld id="{03943AA0-C876-624A-8A94-5A9F976699BF}" type="datetime1">
              <a:rPr lang="en-US" smtClean="0">
                <a:solidFill>
                  <a:prstClr val="black"/>
                </a:solidFill>
              </a:rPr>
              <a:pPr/>
              <a:t>2/20/19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975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>
              <a:solidFill>
                <a:srgbClr val="EBDDC3"/>
              </a:solidFill>
            </a:endParaRPr>
          </a:p>
        </p:txBody>
      </p:sp>
      <p:sp>
        <p:nvSpPr>
          <p:cNvPr id="11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E64BE-ACD0-8248-86F9-D9BA4E660E8A}" type="slidenum">
              <a:rPr lang="en-US">
                <a:solidFill>
                  <a:srgbClr val="EBDDC3"/>
                </a:solidFill>
              </a:rPr>
              <a:pPr/>
              <a:t>‹#›</a:t>
            </a:fld>
            <a:endParaRPr lang="en-US">
              <a:solidFill>
                <a:srgbClr val="EBDDC3"/>
              </a:solidFill>
            </a:endParaRP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F5AA2FC-BA5F-D04E-A9C7-98C325B83168}" type="datetime1">
              <a:rPr lang="en-US">
                <a:solidFill>
                  <a:srgbClr val="775F55"/>
                </a:solidFill>
              </a:rPr>
              <a:pPr/>
              <a:t>2/20/19</a:t>
            </a:fld>
            <a:endParaRPr lang="en-US">
              <a:solidFill>
                <a:srgbClr val="775F55"/>
              </a:solidFill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775F55"/>
              </a:solidFill>
            </a:endParaRPr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E4C7947-34BD-D14B-AA43-9893E30C1985}" type="slidenum">
              <a:rPr lang="en-US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0" y="3355975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3109913"/>
            <a:ext cx="1295400" cy="1312862"/>
          </a:xfrm>
          <a:prstGeom prst="rect">
            <a:avLst/>
          </a:prstGeom>
          <a:solidFill>
            <a:srgbClr val="FFFF0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71600" y="3109913"/>
            <a:ext cx="7772400" cy="1312862"/>
          </a:xfrm>
          <a:prstGeom prst="rect">
            <a:avLst/>
          </a:prstGeom>
          <a:solidFill>
            <a:srgbClr val="005128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4575175"/>
            <a:ext cx="7123113" cy="167322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A487626-06CD-0C47-A9FB-E6DC13FD2097}" type="datetime1">
              <a:rPr lang="en-US">
                <a:solidFill>
                  <a:srgbClr val="775F55"/>
                </a:solidFill>
              </a:rPr>
              <a:pPr/>
              <a:t>2/20/19</a:t>
            </a:fld>
            <a:endParaRPr lang="en-US">
              <a:solidFill>
                <a:srgbClr val="775F55"/>
              </a:solidFill>
            </a:endParaRPr>
          </a:p>
        </p:txBody>
      </p:sp>
      <p:sp>
        <p:nvSpPr>
          <p:cNvPr id="8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3584575"/>
            <a:ext cx="1295400" cy="701675"/>
          </a:xfrm>
        </p:spPr>
        <p:txBody>
          <a:bodyPr>
            <a:noAutofit/>
          </a:bodyPr>
          <a:lstStyle>
            <a:lvl1pPr>
              <a:defRPr sz="2400">
                <a:solidFill>
                  <a:srgbClr val="000000"/>
                </a:solidFill>
              </a:defRPr>
            </a:lvl1pPr>
          </a:lstStyle>
          <a:p>
            <a:fld id="{304768B1-F04C-5E42-A24E-B3ECD8DC9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775F55"/>
              </a:solidFill>
            </a:endParaRPr>
          </a:p>
        </p:txBody>
      </p:sp>
    </p:spTree>
    <p:extLst/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63BCEFE-8E30-F944-907B-947878BC8024}" type="datetime1">
              <a:rPr lang="en-US">
                <a:solidFill>
                  <a:srgbClr val="775F55"/>
                </a:solidFill>
              </a:rPr>
              <a:pPr/>
              <a:t>2/20/19</a:t>
            </a:fld>
            <a:endParaRPr lang="en-US">
              <a:solidFill>
                <a:srgbClr val="775F55"/>
              </a:solidFill>
            </a:endParaRPr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4CB3A3E-2557-484E-B0B1-ABAE2AA7038C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775F55"/>
              </a:solidFill>
            </a:endParaRPr>
          </a:p>
        </p:txBody>
      </p:sp>
    </p:spTree>
    <p:extLst/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2F92C1A-4572-C548-B1A2-DBA54317E66B}" type="datetime1">
              <a:rPr lang="en-US">
                <a:solidFill>
                  <a:srgbClr val="775F55"/>
                </a:solidFill>
              </a:rPr>
              <a:pPr/>
              <a:t>2/20/19</a:t>
            </a:fld>
            <a:endParaRPr lang="en-US">
              <a:solidFill>
                <a:srgbClr val="775F55"/>
              </a:solidFill>
            </a:endParaRPr>
          </a:p>
        </p:txBody>
      </p:sp>
      <p:sp>
        <p:nvSpPr>
          <p:cNvPr id="8" name="Slide Number Placeholder 1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30ED0CC-B89C-EF43-9CE1-47297D4CE0A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775F55"/>
              </a:solidFill>
            </a:endParaRPr>
          </a:p>
        </p:txBody>
      </p:sp>
    </p:spTree>
    <p:extLst/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9055C55-7302-B845-A7AE-7AC594D134B9}" type="datetime1">
              <a:rPr lang="en-US">
                <a:solidFill>
                  <a:srgbClr val="775F55"/>
                </a:solidFill>
              </a:rPr>
              <a:pPr/>
              <a:t>2/20/19</a:t>
            </a:fld>
            <a:endParaRPr lang="en-US">
              <a:solidFill>
                <a:srgbClr val="775F55"/>
              </a:solidFill>
            </a:endParaRPr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775F55"/>
              </a:solidFill>
            </a:endParaRPr>
          </a:p>
        </p:txBody>
      </p:sp>
      <p:sp>
        <p:nvSpPr>
          <p:cNvPr id="5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970C68-BA47-554E-AAFB-2373257ED969}" type="slidenum">
              <a:rPr lang="en-US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4AD557F-D3C8-4348-A402-EA719CFD27A0}" type="datetime1">
              <a:rPr lang="en-US">
                <a:solidFill>
                  <a:srgbClr val="775F55"/>
                </a:solidFill>
              </a:rPr>
              <a:pPr/>
              <a:t>2/20/19</a:t>
            </a:fld>
            <a:endParaRPr lang="en-US">
              <a:solidFill>
                <a:srgbClr val="775F55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775F5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36A4EE-CEAF-A441-B40D-43FD6B26B585}" type="slidenum">
              <a:rPr lang="en-US">
                <a:solidFill>
                  <a:srgbClr val="775F55"/>
                </a:solidFill>
              </a:rPr>
              <a:pPr/>
              <a:t>‹#›</a:t>
            </a:fld>
            <a:endParaRPr lang="en-US">
              <a:solidFill>
                <a:srgbClr val="775F55"/>
              </a:solidFill>
            </a:endParaRP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63806-7F59-464B-AFD0-4480C81518EB}" type="datetimeFigureOut">
              <a:rPr lang="en-US" smtClean="0"/>
              <a:pPr/>
              <a:t>2/20/19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7C2DF-54B6-5640-932D-11171D2C73A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/>
          <a:lstStyle>
            <a:lvl1pPr algn="l">
              <a:buNone/>
              <a:defRPr sz="4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83FB3E8-5E3A-3647-9D6F-D90C16D81708}" type="datetime1">
              <a:rPr lang="en-US">
                <a:solidFill>
                  <a:srgbClr val="775F55"/>
                </a:solidFill>
              </a:rPr>
              <a:pPr/>
              <a:t>2/20/19</a:t>
            </a:fld>
            <a:endParaRPr lang="en-US">
              <a:solidFill>
                <a:srgbClr val="775F55"/>
              </a:solidFill>
            </a:endParaRP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775F55"/>
              </a:solidFill>
            </a:endParaRPr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1F7DDF-B86B-854D-B8C1-BF301BF6ECEF}" type="slidenum">
              <a:rPr lang="en-US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white">
          <a:xfrm>
            <a:off x="-9525" y="4572000"/>
            <a:ext cx="9144000" cy="887413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9525" y="4664075"/>
            <a:ext cx="1463675" cy="71278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44638" y="4654550"/>
            <a:ext cx="7599362" cy="712788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 bwMode="white">
          <a:xfrm>
            <a:off x="1447800" y="0"/>
            <a:ext cx="100013" cy="6867525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9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/>
          <a:lstStyle>
            <a:lvl1pPr>
              <a:defRPr/>
            </a:lvl1pPr>
          </a:lstStyle>
          <a:p>
            <a:fld id="{AF9786B5-6B3A-6B4F-B233-B92ED4930B2E}" type="datetime1">
              <a:rPr lang="en-US">
                <a:solidFill>
                  <a:srgbClr val="775F55"/>
                </a:solidFill>
              </a:rPr>
              <a:pPr/>
              <a:t>2/20/19</a:t>
            </a:fld>
            <a:endParaRPr lang="en-US">
              <a:solidFill>
                <a:srgbClr val="775F55"/>
              </a:solidFill>
            </a:endParaRPr>
          </a:p>
        </p:txBody>
      </p:sp>
      <p:sp>
        <p:nvSpPr>
          <p:cNvPr id="10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50"/>
            <a:ext cx="1447800" cy="663575"/>
          </a:xfrm>
        </p:spPr>
        <p:txBody>
          <a:bodyPr/>
          <a:lstStyle>
            <a:lvl1pPr>
              <a:defRPr sz="2800"/>
            </a:lvl1pPr>
          </a:lstStyle>
          <a:p>
            <a:fld id="{E0ED9A8B-25A4-A247-966B-3D757F92845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400"/>
            <a:ext cx="4572000" cy="365125"/>
          </a:xfrm>
        </p:spPr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775F55"/>
              </a:solidFill>
            </a:endParaRPr>
          </a:p>
        </p:txBody>
      </p:sp>
    </p:spTree>
    <p:extLst/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9580F9F-2EFF-3D40-A073-C9153B2F6A55}" type="datetime1">
              <a:rPr lang="en-US">
                <a:solidFill>
                  <a:srgbClr val="775F55"/>
                </a:solidFill>
              </a:rPr>
              <a:pPr/>
              <a:t>2/20/19</a:t>
            </a:fld>
            <a:endParaRPr lang="en-US">
              <a:solidFill>
                <a:srgbClr val="775F55"/>
              </a:solidFill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775F55"/>
              </a:solidFill>
            </a:endParaRPr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C6737FA-0A4E-3743-8D7E-DD1B308C17F2}" type="slidenum">
              <a:rPr lang="en-US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6096000" y="0"/>
            <a:ext cx="320675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0"/>
            <a:ext cx="2209800" cy="365125"/>
          </a:xfrm>
        </p:spPr>
        <p:txBody>
          <a:bodyPr/>
          <a:lstStyle>
            <a:lvl1pPr>
              <a:defRPr/>
            </a:lvl1pPr>
          </a:lstStyle>
          <a:p>
            <a:fld id="{A736616B-A7FB-AB49-AFA7-33B70186F334}" type="datetime1">
              <a:rPr lang="en-US">
                <a:solidFill>
                  <a:srgbClr val="775F55"/>
                </a:solidFill>
              </a:rPr>
              <a:pPr/>
              <a:t>2/20/19</a:t>
            </a:fld>
            <a:endParaRPr lang="en-US">
              <a:solidFill>
                <a:srgbClr val="775F55"/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248400"/>
            <a:ext cx="557371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775F55"/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D504A381-746D-FB4C-92DB-AFA06A6CD9FD}" type="slidenum">
              <a:rPr lang="en-US"/>
              <a:pPr/>
              <a:t>‹#›</a:t>
            </a:fld>
            <a:endParaRPr lang="en-US"/>
          </a:p>
        </p:txBody>
      </p:sp>
    </p:spTree>
    <p:extLst/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63806-7F59-464B-AFD0-4480C81518EB}" type="datetimeFigureOut">
              <a:rPr lang="en-US" smtClean="0"/>
              <a:pPr/>
              <a:t>2/20/19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7C2DF-54B6-5640-932D-11171D2C73A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63806-7F59-464B-AFD0-4480C81518EB}" type="datetimeFigureOut">
              <a:rPr lang="en-US" smtClean="0"/>
              <a:pPr/>
              <a:t>2/20/19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7C2DF-54B6-5640-932D-11171D2C73A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63806-7F59-464B-AFD0-4480C81518EB}" type="datetimeFigureOut">
              <a:rPr lang="en-US" smtClean="0"/>
              <a:pPr/>
              <a:t>2/20/19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7C2DF-54B6-5640-932D-11171D2C73A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63806-7F59-464B-AFD0-4480C81518EB}" type="datetimeFigureOut">
              <a:rPr lang="en-US" smtClean="0"/>
              <a:pPr/>
              <a:t>2/20/19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7C2DF-54B6-5640-932D-11171D2C73A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63806-7F59-464B-AFD0-4480C81518EB}" type="datetimeFigureOut">
              <a:rPr lang="en-US" smtClean="0"/>
              <a:pPr/>
              <a:t>2/20/19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19841-B96A-4DD9-B158-9961937F6A4E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63806-7F59-464B-AFD0-4480C81518EB}" type="datetimeFigureOut">
              <a:rPr lang="en-US" smtClean="0"/>
              <a:pPr/>
              <a:t>2/20/19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7C2DF-54B6-5640-932D-11171D2C73A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4.jpe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3" Type="http://schemas.openxmlformats.org/officeDocument/2006/relationships/image" Target="../media/image4.jpeg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63806-7F59-464B-AFD0-4480C81518EB}" type="datetimeFigureOut">
              <a:rPr lang="en-US" smtClean="0"/>
              <a:pPr/>
              <a:t>2/20/19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A7C2DF-54B6-5640-932D-11171D2C73A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5130444"/>
            <a:ext cx="9144000" cy="1727556"/>
          </a:xfrm>
          <a:prstGeom prst="rect">
            <a:avLst/>
          </a:prstGeom>
          <a:solidFill>
            <a:srgbClr val="00533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UO_Signature_4c.jpg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0000" y="30003"/>
            <a:ext cx="2239804" cy="398014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5130444"/>
            <a:ext cx="9144000" cy="1727556"/>
          </a:xfrm>
          <a:prstGeom prst="rect">
            <a:avLst/>
          </a:prstGeom>
          <a:solidFill>
            <a:srgbClr val="00533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Parallelogram 9"/>
          <p:cNvSpPr/>
          <p:nvPr userDrawn="1"/>
        </p:nvSpPr>
        <p:spPr>
          <a:xfrm rot="5400000" flipH="1">
            <a:off x="3510835" y="591853"/>
            <a:ext cx="2122328" cy="9144000"/>
          </a:xfrm>
          <a:prstGeom prst="parallelogram">
            <a:avLst>
              <a:gd name="adj" fmla="val 16594"/>
            </a:avLst>
          </a:prstGeom>
          <a:solidFill>
            <a:schemeClr val="bg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1"/>
          <p:cNvSpPr>
            <a:spLocks noGrp="1"/>
          </p:cNvSpPr>
          <p:nvPr>
            <p:ph type="title"/>
          </p:nvPr>
        </p:nvSpPr>
        <p:spPr bwMode="auto">
          <a:xfrm>
            <a:off x="287867" y="228600"/>
            <a:ext cx="7382933" cy="990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612775" y="1600200"/>
            <a:ext cx="8153400" cy="4525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tx2"/>
                </a:solidFill>
                <a:latin typeface="Tw Cen MT" charset="0"/>
              </a:defRPr>
            </a:lvl1pPr>
          </a:lstStyle>
          <a:p>
            <a:pPr defTabSz="455613" fontAlgn="base">
              <a:spcBef>
                <a:spcPct val="0"/>
              </a:spcBef>
              <a:spcAft>
                <a:spcPct val="0"/>
              </a:spcAft>
            </a:pPr>
            <a:fld id="{36872A31-4FC0-C94D-87AD-7CD86215F89D}" type="datetime1">
              <a:rPr lang="en-US">
                <a:solidFill>
                  <a:srgbClr val="775F55"/>
                </a:solidFill>
                <a:ea typeface="ＭＳ Ｐゴシック" charset="0"/>
                <a:cs typeface="ＭＳ Ｐゴシック" charset="0"/>
              </a:rPr>
              <a:pPr defTabSz="455613" fontAlgn="base">
                <a:spcBef>
                  <a:spcPct val="0"/>
                </a:spcBef>
                <a:spcAft>
                  <a:spcPct val="0"/>
                </a:spcAft>
              </a:pPr>
              <a:t>2/20/19</a:t>
            </a:fld>
            <a:endParaRPr lang="en-US">
              <a:solidFill>
                <a:srgbClr val="775F55"/>
              </a:solidFill>
              <a:ea typeface="ＭＳ Ｐゴシック" charset="0"/>
              <a:cs typeface="ＭＳ Ｐゴシック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400"/>
            <a:ext cx="5421313" cy="365125"/>
          </a:xfrm>
          <a:prstGeom prst="rect">
            <a:avLst/>
          </a:prstGeom>
        </p:spPr>
        <p:txBody>
          <a:bodyPr vert="horz" anchor="ctr"/>
          <a:lstStyle>
            <a:lvl1pPr algn="r" defTabSz="457019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>
              <a:solidFill>
                <a:srgbClr val="775F55"/>
              </a:solidFill>
            </a:endParaRPr>
          </a:p>
        </p:txBody>
      </p:sp>
      <p:sp>
        <p:nvSpPr>
          <p:cNvPr id="7" name="Rectangle 6"/>
          <p:cNvSpPr/>
          <p:nvPr/>
        </p:nvSpPr>
        <p:spPr bwMode="white">
          <a:xfrm>
            <a:off x="0" y="1235075"/>
            <a:ext cx="9144000" cy="31908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1279525"/>
            <a:ext cx="533400" cy="228600"/>
          </a:xfrm>
          <a:prstGeom prst="rect">
            <a:avLst/>
          </a:prstGeom>
          <a:solidFill>
            <a:srgbClr val="FFFF0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90550" y="1279525"/>
            <a:ext cx="8553450" cy="228600"/>
          </a:xfrm>
          <a:prstGeom prst="rect">
            <a:avLst/>
          </a:prstGeom>
          <a:solidFill>
            <a:srgbClr val="003A2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1588"/>
            <a:ext cx="5334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ctr">
              <a:defRPr sz="1400" b="1">
                <a:solidFill>
                  <a:srgbClr val="000000"/>
                </a:solidFill>
                <a:latin typeface="Tw Cen MT" charset="0"/>
              </a:defRPr>
            </a:lvl1pPr>
          </a:lstStyle>
          <a:p>
            <a:pPr defTabSz="455613" fontAlgn="base">
              <a:spcBef>
                <a:spcPct val="0"/>
              </a:spcBef>
              <a:spcAft>
                <a:spcPct val="0"/>
              </a:spcAft>
            </a:pPr>
            <a:fld id="{A6E227F2-33E2-524A-9496-12AA41ADE749}" type="slidenum">
              <a:rPr lang="en-US" smtClean="0">
                <a:ea typeface="ＭＳ Ｐゴシック" charset="0"/>
                <a:cs typeface="ＭＳ Ｐゴシック" charset="0"/>
              </a:rPr>
              <a:pPr defTabSz="455613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dirty="0">
              <a:ea typeface="ＭＳ Ｐゴシック" charset="0"/>
              <a:cs typeface="ＭＳ Ｐゴシック" charset="0"/>
            </a:endParaRPr>
          </a:p>
        </p:txBody>
      </p:sp>
      <p:pic>
        <p:nvPicPr>
          <p:cNvPr id="5" name="Picture 4" descr="imgres.jpeg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07"/>
          <a:stretch/>
        </p:blipFill>
        <p:spPr>
          <a:xfrm>
            <a:off x="7848600" y="127006"/>
            <a:ext cx="1295400" cy="103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88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9pPr>
    </p:titleStyle>
    <p:bodyStyle>
      <a:lvl1pPr marL="319088" indent="-319088" algn="l" rtl="0" eaLnBrk="0" fontAlgn="base" hangingPunct="0">
        <a:spcBef>
          <a:spcPts val="700"/>
        </a:spcBef>
        <a:spcAft>
          <a:spcPct val="0"/>
        </a:spcAft>
        <a:buClr>
          <a:srgbClr val="005128"/>
        </a:buClr>
        <a:buSzPct val="60000"/>
        <a:buFont typeface="Wingdings" charset="0"/>
        <a:buChar char=""/>
        <a:defRPr sz="29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639763" indent="-273050" algn="l" rtl="0" eaLnBrk="0" fontAlgn="base" hangingPunct="0">
        <a:spcBef>
          <a:spcPts val="550"/>
        </a:spcBef>
        <a:spcAft>
          <a:spcPct val="0"/>
        </a:spcAft>
        <a:buClr>
          <a:srgbClr val="005128"/>
        </a:buClr>
        <a:buSzPct val="70000"/>
        <a:buFont typeface="Wingdings 2" charset="0"/>
        <a:buChar char=""/>
        <a:defRPr sz="26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914400" indent="-228600" algn="l" rtl="0" eaLnBrk="0" fontAlgn="base" hangingPunct="0">
        <a:spcBef>
          <a:spcPts val="500"/>
        </a:spcBef>
        <a:spcAft>
          <a:spcPct val="0"/>
        </a:spcAft>
        <a:buClr>
          <a:srgbClr val="005128"/>
        </a:buClr>
        <a:buSzPct val="75000"/>
        <a:buFont typeface="Wingdings" charset="0"/>
        <a:buChar char=""/>
        <a:defRPr sz="23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371600" indent="-228600" algn="l" rtl="0" eaLnBrk="0" fontAlgn="base" hangingPunct="0">
        <a:spcBef>
          <a:spcPts val="400"/>
        </a:spcBef>
        <a:spcAft>
          <a:spcPct val="0"/>
        </a:spcAft>
        <a:buClr>
          <a:srgbClr val="005128"/>
        </a:buClr>
        <a:buSzPct val="75000"/>
        <a:buFont typeface="Wingdings" charset="0"/>
        <a:buChar char="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1828800" indent="-228600" algn="l" rtl="0" eaLnBrk="0" fontAlgn="base" hangingPunct="0">
        <a:spcBef>
          <a:spcPts val="400"/>
        </a:spcBef>
        <a:spcAft>
          <a:spcPct val="0"/>
        </a:spcAft>
        <a:buClr>
          <a:srgbClr val="005128"/>
        </a:buClr>
        <a:buSzPct val="65000"/>
        <a:buFont typeface="Wingdings" charset="0"/>
        <a:buChar char="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1"/>
          <p:cNvSpPr>
            <a:spLocks noGrp="1"/>
          </p:cNvSpPr>
          <p:nvPr>
            <p:ph type="title"/>
          </p:nvPr>
        </p:nvSpPr>
        <p:spPr bwMode="auto">
          <a:xfrm>
            <a:off x="287867" y="228600"/>
            <a:ext cx="7382933" cy="990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612775" y="1600200"/>
            <a:ext cx="8153400" cy="4525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tx2"/>
                </a:solidFill>
                <a:latin typeface="Tw Cen MT" charset="0"/>
              </a:defRPr>
            </a:lvl1pPr>
          </a:lstStyle>
          <a:p>
            <a:pPr defTabSz="455613" fontAlgn="base">
              <a:spcBef>
                <a:spcPct val="0"/>
              </a:spcBef>
              <a:spcAft>
                <a:spcPct val="0"/>
              </a:spcAft>
            </a:pPr>
            <a:fld id="{36872A31-4FC0-C94D-87AD-7CD86215F89D}" type="datetime1">
              <a:rPr lang="en-US">
                <a:solidFill>
                  <a:srgbClr val="775F55"/>
                </a:solidFill>
                <a:ea typeface="ＭＳ Ｐゴシック" charset="0"/>
                <a:cs typeface="ＭＳ Ｐゴシック" charset="0"/>
              </a:rPr>
              <a:pPr defTabSz="455613" fontAlgn="base">
                <a:spcBef>
                  <a:spcPct val="0"/>
                </a:spcBef>
                <a:spcAft>
                  <a:spcPct val="0"/>
                </a:spcAft>
              </a:pPr>
              <a:t>2/20/19</a:t>
            </a:fld>
            <a:endParaRPr lang="en-US">
              <a:solidFill>
                <a:srgbClr val="775F55"/>
              </a:solidFill>
              <a:ea typeface="ＭＳ Ｐゴシック" charset="0"/>
              <a:cs typeface="ＭＳ Ｐゴシック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400"/>
            <a:ext cx="5421313" cy="365125"/>
          </a:xfrm>
          <a:prstGeom prst="rect">
            <a:avLst/>
          </a:prstGeom>
        </p:spPr>
        <p:txBody>
          <a:bodyPr vert="horz" anchor="ctr"/>
          <a:lstStyle>
            <a:lvl1pPr algn="r" defTabSz="457019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>
              <a:solidFill>
                <a:srgbClr val="775F55"/>
              </a:solidFill>
            </a:endParaRPr>
          </a:p>
        </p:txBody>
      </p:sp>
      <p:sp>
        <p:nvSpPr>
          <p:cNvPr id="7" name="Rectangle 6"/>
          <p:cNvSpPr/>
          <p:nvPr/>
        </p:nvSpPr>
        <p:spPr bwMode="white">
          <a:xfrm>
            <a:off x="0" y="1235075"/>
            <a:ext cx="9144000" cy="31908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1279525"/>
            <a:ext cx="533400" cy="228600"/>
          </a:xfrm>
          <a:prstGeom prst="rect">
            <a:avLst/>
          </a:prstGeom>
          <a:solidFill>
            <a:srgbClr val="FFFF0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90550" y="1279525"/>
            <a:ext cx="8553450" cy="228600"/>
          </a:xfrm>
          <a:prstGeom prst="rect">
            <a:avLst/>
          </a:prstGeom>
          <a:solidFill>
            <a:srgbClr val="003A2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1588"/>
            <a:ext cx="5334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ctr">
              <a:defRPr sz="1400" b="1">
                <a:solidFill>
                  <a:srgbClr val="000000"/>
                </a:solidFill>
                <a:latin typeface="Tw Cen MT" charset="0"/>
              </a:defRPr>
            </a:lvl1pPr>
          </a:lstStyle>
          <a:p>
            <a:pPr defTabSz="455613" fontAlgn="base">
              <a:spcBef>
                <a:spcPct val="0"/>
              </a:spcBef>
              <a:spcAft>
                <a:spcPct val="0"/>
              </a:spcAft>
            </a:pPr>
            <a:fld id="{A6E227F2-33E2-524A-9496-12AA41ADE749}" type="slidenum">
              <a:rPr lang="en-US" smtClean="0">
                <a:ea typeface="ＭＳ Ｐゴシック" charset="0"/>
                <a:cs typeface="ＭＳ Ｐゴシック" charset="0"/>
              </a:rPr>
              <a:pPr defTabSz="455613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dirty="0">
              <a:ea typeface="ＭＳ Ｐゴシック" charset="0"/>
              <a:cs typeface="ＭＳ Ｐゴシック" charset="0"/>
            </a:endParaRPr>
          </a:p>
        </p:txBody>
      </p:sp>
      <p:pic>
        <p:nvPicPr>
          <p:cNvPr id="5" name="Picture 4" descr="imgres.jpeg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07"/>
          <a:stretch/>
        </p:blipFill>
        <p:spPr>
          <a:xfrm>
            <a:off x="7848600" y="127006"/>
            <a:ext cx="1295400" cy="103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262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9pPr>
    </p:titleStyle>
    <p:bodyStyle>
      <a:lvl1pPr marL="319088" indent="-319088" algn="l" rtl="0" eaLnBrk="0" fontAlgn="base" hangingPunct="0">
        <a:spcBef>
          <a:spcPts val="700"/>
        </a:spcBef>
        <a:spcAft>
          <a:spcPct val="0"/>
        </a:spcAft>
        <a:buClr>
          <a:srgbClr val="005128"/>
        </a:buClr>
        <a:buSzPct val="60000"/>
        <a:buFont typeface="Wingdings" charset="0"/>
        <a:buChar char=""/>
        <a:defRPr sz="29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639763" indent="-273050" algn="l" rtl="0" eaLnBrk="0" fontAlgn="base" hangingPunct="0">
        <a:spcBef>
          <a:spcPts val="550"/>
        </a:spcBef>
        <a:spcAft>
          <a:spcPct val="0"/>
        </a:spcAft>
        <a:buClr>
          <a:srgbClr val="005128"/>
        </a:buClr>
        <a:buSzPct val="70000"/>
        <a:buFont typeface="Wingdings 2" charset="0"/>
        <a:buChar char=""/>
        <a:defRPr sz="26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914400" indent="-228600" algn="l" rtl="0" eaLnBrk="0" fontAlgn="base" hangingPunct="0">
        <a:spcBef>
          <a:spcPts val="500"/>
        </a:spcBef>
        <a:spcAft>
          <a:spcPct val="0"/>
        </a:spcAft>
        <a:buClr>
          <a:srgbClr val="005128"/>
        </a:buClr>
        <a:buSzPct val="75000"/>
        <a:buFont typeface="Wingdings" charset="0"/>
        <a:buChar char=""/>
        <a:defRPr sz="23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371600" indent="-228600" algn="l" rtl="0" eaLnBrk="0" fontAlgn="base" hangingPunct="0">
        <a:spcBef>
          <a:spcPts val="400"/>
        </a:spcBef>
        <a:spcAft>
          <a:spcPct val="0"/>
        </a:spcAft>
        <a:buClr>
          <a:srgbClr val="005128"/>
        </a:buClr>
        <a:buSzPct val="75000"/>
        <a:buFont typeface="Wingdings" charset="0"/>
        <a:buChar char="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1828800" indent="-228600" algn="l" rtl="0" eaLnBrk="0" fontAlgn="base" hangingPunct="0">
        <a:spcBef>
          <a:spcPts val="400"/>
        </a:spcBef>
        <a:spcAft>
          <a:spcPct val="0"/>
        </a:spcAft>
        <a:buClr>
          <a:srgbClr val="005128"/>
        </a:buClr>
        <a:buSzPct val="65000"/>
        <a:buFont typeface="Wingdings" charset="0"/>
        <a:buChar char="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2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22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2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26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30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30.png"/><Relationship Id="rId3" Type="http://schemas.openxmlformats.org/officeDocument/2006/relationships/image" Target="../media/image31.jp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32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33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34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3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36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37.jpe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38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39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ubtitle 8"/>
          <p:cNvSpPr>
            <a:spLocks noGrp="1"/>
          </p:cNvSpPr>
          <p:nvPr>
            <p:ph type="subTitle" idx="1"/>
          </p:nvPr>
        </p:nvSpPr>
        <p:spPr>
          <a:xfrm>
            <a:off x="3903132" y="6443132"/>
            <a:ext cx="5240867" cy="414867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Tw Cen MT" charset="0"/>
                <a:ea typeface="ＭＳ Ｐゴシック" charset="0"/>
                <a:cs typeface="ＭＳ Ｐゴシック" charset="0"/>
              </a:rPr>
              <a:t>Hank Childs, University of Oregon</a:t>
            </a:r>
          </a:p>
        </p:txBody>
      </p:sp>
      <p:sp>
        <p:nvSpPr>
          <p:cNvPr id="15363" name="TextBox 9"/>
          <p:cNvSpPr txBox="1">
            <a:spLocks noChangeArrowheads="1"/>
          </p:cNvSpPr>
          <p:nvPr/>
        </p:nvSpPr>
        <p:spPr bwMode="auto">
          <a:xfrm>
            <a:off x="385176" y="6302342"/>
            <a:ext cx="2765309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600" dirty="0" smtClean="0">
                <a:solidFill>
                  <a:schemeClr val="bg1"/>
                </a:solidFill>
                <a:latin typeface="Tw Cen MT" charset="0"/>
              </a:rPr>
              <a:t>February </a:t>
            </a:r>
            <a:r>
              <a:rPr lang="en-US" sz="2600" dirty="0" smtClean="0">
                <a:solidFill>
                  <a:schemeClr val="bg1"/>
                </a:solidFill>
                <a:latin typeface="Tw Cen MT" charset="0"/>
              </a:rPr>
              <a:t>21</a:t>
            </a:r>
            <a:r>
              <a:rPr lang="en-US" sz="2600" dirty="0" smtClean="0">
                <a:solidFill>
                  <a:schemeClr val="bg1"/>
                </a:solidFill>
                <a:latin typeface="Tw Cen MT" charset="0"/>
              </a:rPr>
              <a:t>, 2019</a:t>
            </a:r>
            <a:endParaRPr lang="en-US" sz="2600" dirty="0">
              <a:solidFill>
                <a:schemeClr val="bg1"/>
              </a:solidFill>
              <a:latin typeface="Tw Cen MT" charset="0"/>
            </a:endParaRPr>
          </a:p>
        </p:txBody>
      </p:sp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9675" y="1114425"/>
            <a:ext cx="4149725" cy="414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5" name="Picture 1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9913" y="2943225"/>
            <a:ext cx="1828800" cy="1828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5366" name="Picture 15" descr="Picture 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0" r="3677"/>
          <a:stretch>
            <a:fillRect/>
          </a:stretch>
        </p:blipFill>
        <p:spPr bwMode="auto">
          <a:xfrm>
            <a:off x="388938" y="1114425"/>
            <a:ext cx="18288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7" name="Picture 18" descr="hero_vr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1500" y="1114425"/>
            <a:ext cx="18288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8" name="Picture 10"/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775" y="4594225"/>
            <a:ext cx="274320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9" name="Picture 13" descr="entropy0000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938" y="2943225"/>
            <a:ext cx="1830387" cy="1643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370" name="Group 24"/>
          <p:cNvGrpSpPr>
            <a:grpSpLocks/>
          </p:cNvGrpSpPr>
          <p:nvPr/>
        </p:nvGrpSpPr>
        <p:grpSpPr bwMode="auto">
          <a:xfrm>
            <a:off x="5256213" y="4584700"/>
            <a:ext cx="2768600" cy="1389063"/>
            <a:chOff x="1359236" y="1990051"/>
            <a:chExt cx="2768974" cy="1906669"/>
          </a:xfrm>
        </p:grpSpPr>
        <p:pic>
          <p:nvPicPr>
            <p:cNvPr id="15372" name="Picture 17" descr="Picture 169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59238" y="1990051"/>
              <a:ext cx="2768972" cy="19060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" name="Rectangle 20"/>
            <p:cNvSpPr/>
            <p:nvPr/>
          </p:nvSpPr>
          <p:spPr>
            <a:xfrm>
              <a:off x="1359236" y="3347600"/>
              <a:ext cx="1003436" cy="5491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529641" y="1990051"/>
              <a:ext cx="598569" cy="3028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218189" y="3698426"/>
              <a:ext cx="582692" cy="1982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343619" y="3373748"/>
              <a:ext cx="46043" cy="503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117475" y="-58704"/>
            <a:ext cx="9026525" cy="12858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latin typeface="Tw Cen MT" charset="0"/>
                <a:ea typeface="ＭＳ Ｐゴシック" charset="0"/>
                <a:cs typeface="ＭＳ Ｐゴシック" charset="0"/>
              </a:rPr>
              <a:t>CIS 441/541: Intro to Computer Graphics</a:t>
            </a:r>
            <a:br>
              <a:rPr lang="en-US" b="1" dirty="0" smtClean="0">
                <a:latin typeface="Tw Cen MT" charset="0"/>
                <a:ea typeface="ＭＳ Ｐゴシック" charset="0"/>
                <a:cs typeface="ＭＳ Ｐゴシック" charset="0"/>
              </a:rPr>
            </a:br>
            <a:r>
              <a:rPr lang="en-US" b="1" dirty="0" smtClean="0">
                <a:latin typeface="Tw Cen MT" charset="0"/>
                <a:ea typeface="ＭＳ Ｐゴシック" charset="0"/>
                <a:cs typeface="ＭＳ Ｐゴシック" charset="0"/>
              </a:rPr>
              <a:t>Lecture </a:t>
            </a:r>
            <a:r>
              <a:rPr lang="en-US" b="1" dirty="0" smtClean="0">
                <a:latin typeface="Tw Cen MT" charset="0"/>
                <a:ea typeface="ＭＳ Ｐゴシック" charset="0"/>
                <a:cs typeface="ＭＳ Ｐゴシック" charset="0"/>
              </a:rPr>
              <a:t>11</a:t>
            </a:r>
            <a:r>
              <a:rPr lang="en-US" b="1" dirty="0" smtClean="0">
                <a:latin typeface="Tw Cen MT" charset="0"/>
                <a:ea typeface="ＭＳ Ｐゴシック" charset="0"/>
                <a:cs typeface="ＭＳ Ｐゴシック" charset="0"/>
              </a:rPr>
              <a:t>: </a:t>
            </a:r>
            <a:r>
              <a:rPr lang="en-US" sz="4000" b="1" dirty="0" smtClean="0">
                <a:latin typeface="Tw Cen MT" charset="0"/>
                <a:ea typeface="ＭＳ Ｐゴシック" charset="0"/>
                <a:cs typeface="ＭＳ Ｐゴシック" charset="0"/>
              </a:rPr>
              <a:t>Even More OpenGL!</a:t>
            </a:r>
            <a:endParaRPr lang="en-US" sz="4000" dirty="0">
              <a:latin typeface="Tw Cen MT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6018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752" y="1358785"/>
            <a:ext cx="8153400" cy="4495800"/>
          </a:xfrm>
        </p:spPr>
        <p:txBody>
          <a:bodyPr/>
          <a:lstStyle/>
          <a:p>
            <a:r>
              <a:rPr lang="en-US" dirty="0"/>
              <a:t>I recommend you “walk before you run” &amp; “take small bites”.  OpenGL can be very punishing.  Get a picture up and then improve on it.  Make sure you know how to retreat to your previously working version at every step.  </a:t>
            </a:r>
          </a:p>
          <a:p>
            <a:r>
              <a:rPr lang="en-US" dirty="0" smtClean="0"/>
              <a:t>OpenGL </a:t>
            </a:r>
            <a:r>
              <a:rPr lang="en-US" dirty="0"/>
              <a:t>“state thrashing” is common and tricky to debug.  </a:t>
            </a:r>
            <a:endParaRPr lang="en-US" dirty="0" smtClean="0"/>
          </a:p>
          <a:p>
            <a:pPr lvl="1"/>
            <a:r>
              <a:rPr lang="en-US" dirty="0" smtClean="0"/>
              <a:t>Get </a:t>
            </a:r>
            <a:r>
              <a:rPr lang="en-US" dirty="0"/>
              <a:t>one window working perfectly.  </a:t>
            </a:r>
            <a:endParaRPr lang="en-US" dirty="0" smtClean="0"/>
          </a:p>
          <a:p>
            <a:pPr lvl="1"/>
            <a:r>
              <a:rPr lang="en-US" dirty="0" smtClean="0"/>
              <a:t>Then </a:t>
            </a:r>
            <a:r>
              <a:rPr lang="en-US" dirty="0"/>
              <a:t>make the second one work perfectly.  </a:t>
            </a:r>
            <a:endParaRPr lang="en-US" dirty="0" smtClean="0"/>
          </a:p>
          <a:p>
            <a:pPr lvl="1"/>
            <a:r>
              <a:rPr lang="en-US" dirty="0" smtClean="0"/>
              <a:t>Then </a:t>
            </a:r>
            <a:r>
              <a:rPr lang="en-US" dirty="0"/>
              <a:t>try to get them to work together.  </a:t>
            </a:r>
            <a:endParaRPr lang="en-US" dirty="0" smtClean="0"/>
          </a:p>
          <a:p>
            <a:pPr lvl="2"/>
            <a:r>
              <a:rPr lang="en-US" dirty="0" smtClean="0"/>
              <a:t>Things </a:t>
            </a:r>
            <a:r>
              <a:rPr lang="en-US" dirty="0"/>
              <a:t>often go wrong, when one program leaves the OpenGL state in a way that doesn’t suit another renderer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157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MAKE MANY BACKUPS OF YOUR PROGRAM</a:t>
            </a:r>
          </a:p>
          <a:p>
            <a:endParaRPr lang="en-US" dirty="0"/>
          </a:p>
          <a:p>
            <a:r>
              <a:rPr lang="en-US" dirty="0" smtClean="0"/>
              <a:t>USE VTK 6</a:t>
            </a:r>
          </a:p>
          <a:p>
            <a:r>
              <a:rPr lang="en-US" dirty="0" smtClean="0"/>
              <a:t>If you are having issues on your laptop with a GL program, then use Room 100</a:t>
            </a:r>
          </a:p>
          <a:p>
            <a:pPr lvl="1"/>
            <a:r>
              <a:rPr lang="en-US" dirty="0" smtClean="0"/>
              <a:t>(There’s only 2 of these projects)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967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do colors (traditional)…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2800" dirty="0"/>
              <a:t>The Triangle class now has a “</a:t>
            </a:r>
            <a:r>
              <a:rPr lang="en-US" sz="2800" dirty="0" err="1"/>
              <a:t>fieldValue</a:t>
            </a:r>
            <a:r>
              <a:rPr lang="en-US" sz="2800" dirty="0"/>
              <a:t>” data member, which </a:t>
            </a:r>
            <a:r>
              <a:rPr lang="en-US" sz="2800" dirty="0" smtClean="0"/>
              <a:t>ranges </a:t>
            </a:r>
            <a:r>
              <a:rPr lang="en-US" sz="2800" dirty="0"/>
              <a:t>between 0 and 1.  </a:t>
            </a:r>
            <a:endParaRPr lang="en-US" sz="2800" dirty="0" smtClean="0"/>
          </a:p>
          <a:p>
            <a:r>
              <a:rPr lang="en-US" sz="2800" dirty="0" smtClean="0"/>
              <a:t>You </a:t>
            </a:r>
            <a:r>
              <a:rPr lang="en-US" sz="2800" dirty="0"/>
              <a:t>will map this to a color using the </a:t>
            </a:r>
            <a:r>
              <a:rPr lang="en-US" sz="2800" dirty="0" err="1" smtClean="0"/>
              <a:t>GetColorMap</a:t>
            </a:r>
            <a:r>
              <a:rPr lang="en-US" sz="2800" dirty="0"/>
              <a:t> </a:t>
            </a:r>
            <a:r>
              <a:rPr lang="en-US" sz="2800" dirty="0" smtClean="0"/>
              <a:t>function</a:t>
            </a:r>
            <a:r>
              <a:rPr lang="en-US" sz="2800" dirty="0"/>
              <a:t>. </a:t>
            </a:r>
            <a:endParaRPr lang="en-US" sz="2800" dirty="0" smtClean="0"/>
          </a:p>
          <a:p>
            <a:pPr lvl="2"/>
            <a:r>
              <a:rPr lang="en-US" sz="2000" dirty="0" err="1" smtClean="0"/>
              <a:t>GetColorMap</a:t>
            </a:r>
            <a:r>
              <a:rPr lang="en-US" sz="2000" dirty="0" smtClean="0"/>
              <a:t> </a:t>
            </a:r>
            <a:r>
              <a:rPr lang="en-US" sz="2000" dirty="0"/>
              <a:t>returns 256 colors.  </a:t>
            </a:r>
          </a:p>
          <a:p>
            <a:r>
              <a:rPr lang="en-US" sz="2800" dirty="0" smtClean="0"/>
              <a:t>Mappings</a:t>
            </a:r>
          </a:p>
          <a:p>
            <a:pPr lvl="1"/>
            <a:r>
              <a:rPr lang="en-US" sz="2400" dirty="0" smtClean="0"/>
              <a:t>A </a:t>
            </a:r>
            <a:r>
              <a:rPr lang="en-US" sz="2400" dirty="0" err="1"/>
              <a:t>fieldValue</a:t>
            </a:r>
            <a:r>
              <a:rPr lang="en-US" sz="2400" dirty="0"/>
              <a:t> value of 0 should be mapped to the first </a:t>
            </a:r>
            <a:r>
              <a:rPr lang="en-US" sz="2400" dirty="0" smtClean="0"/>
              <a:t>color</a:t>
            </a:r>
            <a:endParaRPr lang="en-US" sz="2400" dirty="0"/>
          </a:p>
          <a:p>
            <a:pPr lvl="1"/>
            <a:r>
              <a:rPr lang="en-US" sz="2400" dirty="0" smtClean="0"/>
              <a:t>A </a:t>
            </a:r>
            <a:r>
              <a:rPr lang="en-US" sz="2400" dirty="0" err="1" smtClean="0"/>
              <a:t>fieldValue</a:t>
            </a:r>
            <a:r>
              <a:rPr lang="en-US" sz="2400" dirty="0" smtClean="0"/>
              <a:t> </a:t>
            </a:r>
            <a:r>
              <a:rPr lang="en-US" sz="2400" dirty="0"/>
              <a:t>value of </a:t>
            </a:r>
            <a:r>
              <a:rPr lang="en-US" sz="2400" dirty="0" smtClean="0"/>
              <a:t>1 </a:t>
            </a:r>
            <a:r>
              <a:rPr lang="en-US" sz="2400" dirty="0"/>
              <a:t>should be mapped to the 255th color.  </a:t>
            </a:r>
            <a:endParaRPr lang="en-US" sz="2400" dirty="0" smtClean="0"/>
          </a:p>
          <a:p>
            <a:pPr lvl="1"/>
            <a:r>
              <a:rPr lang="en-US" sz="2400" dirty="0" smtClean="0"/>
              <a:t>Each </a:t>
            </a:r>
            <a:r>
              <a:rPr lang="en-US" sz="2400" dirty="0" err="1"/>
              <a:t>fieldValue</a:t>
            </a:r>
            <a:r>
              <a:rPr lang="en-US" sz="2400" dirty="0"/>
              <a:t> </a:t>
            </a:r>
            <a:r>
              <a:rPr lang="en-US" sz="2400" dirty="0" smtClean="0"/>
              <a:t>in between should </a:t>
            </a:r>
            <a:r>
              <a:rPr lang="en-US" sz="2400" dirty="0"/>
              <a:t>be mapped to the </a:t>
            </a:r>
            <a:r>
              <a:rPr lang="en-US" sz="2400" dirty="0" smtClean="0"/>
              <a:t>closest </a:t>
            </a:r>
            <a:r>
              <a:rPr lang="en-US" sz="2400" dirty="0"/>
              <a:t>color of the 256, but interpolation of colors is not required.</a:t>
            </a:r>
          </a:p>
        </p:txBody>
      </p:sp>
    </p:spTree>
    <p:extLst>
      <p:ext uri="{BB962C8B-B14F-4D97-AF65-F5344CB8AC3E}">
        <p14:creationId xmlns:p14="http://schemas.microsoft.com/office/powerpoint/2010/main" val="2026816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do colors (texture)…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2800" dirty="0" smtClean="0"/>
              <a:t>Same idea, but use texture infrastructure</a:t>
            </a:r>
          </a:p>
          <a:p>
            <a:r>
              <a:rPr lang="en-US" sz="2800" dirty="0" smtClean="0"/>
              <a:t>(easier)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15995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541: everyone should do a self-defined project</a:t>
            </a:r>
          </a:p>
          <a:p>
            <a:r>
              <a:rPr lang="en-US" dirty="0" smtClean="0"/>
              <a:t>441: your choice</a:t>
            </a:r>
          </a:p>
          <a:p>
            <a:pPr lvl="1"/>
            <a:r>
              <a:rPr lang="en-US" dirty="0" smtClean="0"/>
              <a:t>Do a self-defined project</a:t>
            </a:r>
          </a:p>
          <a:p>
            <a:pPr lvl="1"/>
            <a:r>
              <a:rPr lang="en-US" dirty="0" smtClean="0"/>
              <a:t>Do a pre-defined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264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(DRAFT) Pre-defined 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Hoping to have prompts up by Thursday Feb 28</a:t>
            </a:r>
            <a:r>
              <a:rPr lang="en-US" baseline="30000" dirty="0" smtClean="0"/>
              <a:t>th</a:t>
            </a:r>
            <a:endParaRPr lang="en-US" dirty="0" smtClean="0"/>
          </a:p>
          <a:p>
            <a:r>
              <a:rPr lang="en-US" dirty="0" smtClean="0"/>
              <a:t>Likely topics:</a:t>
            </a:r>
          </a:p>
          <a:p>
            <a:pPr lvl="1"/>
            <a:r>
              <a:rPr lang="en-US" dirty="0" smtClean="0"/>
              <a:t>2 </a:t>
            </a:r>
            <a:r>
              <a:rPr lang="en-US" dirty="0" err="1" smtClean="0"/>
              <a:t>WebGL</a:t>
            </a:r>
            <a:r>
              <a:rPr lang="en-US" dirty="0" smtClean="0"/>
              <a:t> projects</a:t>
            </a:r>
          </a:p>
          <a:p>
            <a:pPr lvl="1"/>
            <a:r>
              <a:rPr lang="en-US" dirty="0" smtClean="0"/>
              <a:t>3 </a:t>
            </a:r>
            <a:r>
              <a:rPr lang="en-US" dirty="0" err="1" smtClean="0"/>
              <a:t>shader</a:t>
            </a:r>
            <a:r>
              <a:rPr lang="en-US" dirty="0" smtClean="0"/>
              <a:t> programs</a:t>
            </a:r>
          </a:p>
          <a:p>
            <a:pPr lvl="1"/>
            <a:r>
              <a:rPr lang="en-US" dirty="0" smtClean="0"/>
              <a:t>GPU programming</a:t>
            </a:r>
          </a:p>
          <a:p>
            <a:pPr lvl="1"/>
            <a:r>
              <a:rPr lang="en-US" dirty="0" smtClean="0"/>
              <a:t>Blender</a:t>
            </a:r>
          </a:p>
          <a:p>
            <a:r>
              <a:rPr lang="en-US" dirty="0" smtClean="0"/>
              <a:t>Possible topics:</a:t>
            </a:r>
          </a:p>
          <a:p>
            <a:pPr lvl="1"/>
            <a:r>
              <a:rPr lang="en-US" dirty="0" smtClean="0"/>
              <a:t>Vulcan</a:t>
            </a:r>
          </a:p>
          <a:p>
            <a:pPr lvl="1"/>
            <a:r>
              <a:rPr lang="en-US" dirty="0" smtClean="0"/>
              <a:t>Computer vision (?)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8627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Self-defined 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Write a screen saver</a:t>
            </a:r>
          </a:p>
          <a:p>
            <a:r>
              <a:rPr lang="en-US" dirty="0" smtClean="0"/>
              <a:t>Write a SIMPLE video game</a:t>
            </a:r>
          </a:p>
          <a:p>
            <a:r>
              <a:rPr lang="en-US" dirty="0" smtClean="0"/>
              <a:t>Make a movie</a:t>
            </a:r>
          </a:p>
          <a:p>
            <a:r>
              <a:rPr lang="en-US" dirty="0" smtClean="0"/>
              <a:t>Model something</a:t>
            </a:r>
          </a:p>
          <a:p>
            <a:r>
              <a:rPr lang="en-US" dirty="0" smtClean="0"/>
              <a:t>Advanced computer graphics effects</a:t>
            </a:r>
          </a:p>
          <a:p>
            <a:pPr lvl="1"/>
            <a:r>
              <a:rPr lang="en-US" dirty="0" smtClean="0"/>
              <a:t>Example: collision detection</a:t>
            </a:r>
          </a:p>
          <a:p>
            <a:pPr lvl="1"/>
            <a:r>
              <a:rPr lang="en-US" dirty="0" smtClean="0"/>
              <a:t>Example: ray tracing</a:t>
            </a:r>
          </a:p>
          <a:p>
            <a:pPr lvl="1"/>
            <a:r>
              <a:rPr lang="en-US" dirty="0" smtClean="0"/>
              <a:t>Example: volume rendering</a:t>
            </a:r>
          </a:p>
          <a:p>
            <a:pPr lvl="1"/>
            <a:r>
              <a:rPr lang="en-US" dirty="0" smtClean="0"/>
              <a:t>Example: physics-based </a:t>
            </a:r>
            <a:r>
              <a:rPr lang="en-US" dirty="0"/>
              <a:t>rendering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962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Send me a proposal by Saturday March 2</a:t>
            </a:r>
            <a:r>
              <a:rPr lang="en-US" baseline="30000" dirty="0" smtClean="0"/>
              <a:t>nd</a:t>
            </a:r>
            <a:endParaRPr lang="en-US" dirty="0" smtClean="0"/>
          </a:p>
          <a:p>
            <a:r>
              <a:rPr lang="en-US" dirty="0" smtClean="0"/>
              <a:t>The proposal should be for ~24 hours of work</a:t>
            </a:r>
          </a:p>
          <a:p>
            <a:r>
              <a:rPr lang="en-US" dirty="0" smtClean="0"/>
              <a:t>I will send feedback (too much, too little)</a:t>
            </a:r>
          </a:p>
          <a:p>
            <a:r>
              <a:rPr lang="en-US" dirty="0" smtClean="0"/>
              <a:t>If you don’t send a proposal, then it is assumed that you are doing the pre-defined projects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3013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Transforms in GL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17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1210"/>
            <a:ext cx="7672646" cy="990600"/>
          </a:xfrm>
        </p:spPr>
        <p:txBody>
          <a:bodyPr/>
          <a:lstStyle/>
          <a:p>
            <a:r>
              <a:rPr lang="en-US" dirty="0" err="1" smtClean="0"/>
              <a:t>ModelView</a:t>
            </a:r>
            <a:r>
              <a:rPr lang="en-US" dirty="0" smtClean="0"/>
              <a:t> and Projection Matrices</a:t>
            </a:r>
            <a:endParaRPr lang="en-US" dirty="0"/>
          </a:p>
        </p:txBody>
      </p:sp>
      <p:pic>
        <p:nvPicPr>
          <p:cNvPr id="4" name="Picture 3" descr="Picture 33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13244"/>
            <a:ext cx="9144000" cy="1580972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1239141" y="1613244"/>
            <a:ext cx="7729737" cy="2109069"/>
            <a:chOff x="1239141" y="1848028"/>
            <a:chExt cx="7729737" cy="2109069"/>
          </a:xfrm>
        </p:grpSpPr>
        <p:sp>
          <p:nvSpPr>
            <p:cNvPr id="5" name="Rectangle 4"/>
            <p:cNvSpPr/>
            <p:nvPr/>
          </p:nvSpPr>
          <p:spPr>
            <a:xfrm>
              <a:off x="3142381" y="1848028"/>
              <a:ext cx="5826497" cy="1307634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dashDot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239141" y="1848028"/>
              <a:ext cx="1693748" cy="1307634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dashDot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39141" y="3587765"/>
              <a:ext cx="12878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New for us</a:t>
              </a:r>
              <a:endParaRPr lang="en-US" dirty="0"/>
            </a:p>
          </p:txBody>
        </p:sp>
        <p:cxnSp>
          <p:nvCxnSpPr>
            <p:cNvPr id="9" name="Straight Arrow Connector 8"/>
            <p:cNvCxnSpPr>
              <a:stCxn id="7" idx="0"/>
              <a:endCxn id="6" idx="2"/>
            </p:cNvCxnSpPr>
            <p:nvPr/>
          </p:nvCxnSpPr>
          <p:spPr>
            <a:xfrm rot="5400000" flipH="1" flipV="1">
              <a:off x="1768498" y="3270248"/>
              <a:ext cx="432103" cy="202932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4875847" y="3555500"/>
              <a:ext cx="16468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Familiar for us</a:t>
              </a:r>
              <a:endParaRPr lang="en-US" dirty="0"/>
            </a:p>
          </p:txBody>
        </p:sp>
        <p:cxnSp>
          <p:nvCxnSpPr>
            <p:cNvPr id="13" name="Straight Arrow Connector 12"/>
            <p:cNvCxnSpPr>
              <a:stCxn id="12" idx="0"/>
            </p:cNvCxnSpPr>
            <p:nvPr/>
          </p:nvCxnSpPr>
          <p:spPr>
            <a:xfrm rot="5400000" flipH="1" flipV="1">
              <a:off x="5494956" y="3327735"/>
              <a:ext cx="432091" cy="2344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Content Placeholder 2"/>
          <p:cNvSpPr>
            <a:spLocks noGrp="1"/>
          </p:cNvSpPr>
          <p:nvPr>
            <p:ph sz="quarter" idx="1"/>
          </p:nvPr>
        </p:nvSpPr>
        <p:spPr>
          <a:xfrm>
            <a:off x="391201" y="3572661"/>
            <a:ext cx="8153400" cy="2451962"/>
          </a:xfrm>
        </p:spPr>
        <p:txBody>
          <a:bodyPr/>
          <a:lstStyle/>
          <a:p>
            <a:r>
              <a:rPr lang="en-US" dirty="0" err="1" smtClean="0"/>
              <a:t>ModelView</a:t>
            </a:r>
            <a:r>
              <a:rPr lang="en-US" dirty="0" smtClean="0"/>
              <a:t> idea: two purposes … model and view</a:t>
            </a:r>
          </a:p>
          <a:p>
            <a:pPr lvl="1"/>
            <a:r>
              <a:rPr lang="en-US" dirty="0" smtClean="0"/>
              <a:t>Model: extra matrix, just for rotating, scaling, and translating geometry.</a:t>
            </a:r>
          </a:p>
          <a:p>
            <a:pPr lvl="2"/>
            <a:r>
              <a:rPr lang="en-US" dirty="0" smtClean="0"/>
              <a:t>How could this be useful?</a:t>
            </a:r>
          </a:p>
          <a:p>
            <a:pPr lvl="1"/>
            <a:r>
              <a:rPr lang="en-US" smtClean="0"/>
              <a:t>View: </a:t>
            </a:r>
            <a:r>
              <a:rPr lang="en-US" dirty="0" smtClean="0"/>
              <a:t>Cartesian to Camera transform</a:t>
            </a:r>
          </a:p>
          <a:p>
            <a:r>
              <a:rPr lang="en-US" dirty="0" smtClean="0"/>
              <a:t>(We will focus on the model part of the </a:t>
            </a:r>
            <a:r>
              <a:rPr lang="en-US" dirty="0" err="1" smtClean="0"/>
              <a:t>modelview</a:t>
            </a:r>
            <a:r>
              <a:rPr lang="en-US" dirty="0" smtClean="0"/>
              <a:t> matrix now</a:t>
            </a:r>
            <a:r>
              <a:rPr lang="en-US" dirty="0"/>
              <a:t> </a:t>
            </a:r>
            <a:r>
              <a:rPr lang="en-US" dirty="0" smtClean="0"/>
              <a:t>&amp; come back to others later)</a:t>
            </a:r>
          </a:p>
        </p:txBody>
      </p:sp>
    </p:spTree>
    <p:extLst>
      <p:ext uri="{BB962C8B-B14F-4D97-AF65-F5344CB8AC3E}">
        <p14:creationId xmlns:p14="http://schemas.microsoft.com/office/powerpoint/2010/main" val="1155221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Office Hours: Week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Monday: 1-2 (Roscoe)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Tuesday: 1230-115 (Hank)</a:t>
            </a:r>
          </a:p>
          <a:p>
            <a:r>
              <a:rPr lang="en-US" dirty="0" smtClean="0"/>
              <a:t>Tuesday: 1-2 (Roscoe)</a:t>
            </a:r>
          </a:p>
          <a:p>
            <a:r>
              <a:rPr lang="en-US" dirty="0" smtClean="0"/>
              <a:t>Wednesday: 1-3 (Roscoe)</a:t>
            </a:r>
          </a:p>
          <a:p>
            <a:r>
              <a:rPr lang="en-US" dirty="0" smtClean="0"/>
              <a:t>Thursday: 1130-1230 (Hank)</a:t>
            </a:r>
          </a:p>
          <a:p>
            <a:r>
              <a:rPr lang="en-US" dirty="0" smtClean="0"/>
              <a:t>Friday: 1130-1230 (Hank)</a:t>
            </a:r>
          </a:p>
        </p:txBody>
      </p:sp>
    </p:spTree>
    <p:extLst>
      <p:ext uri="{BB962C8B-B14F-4D97-AF65-F5344CB8AC3E}">
        <p14:creationId xmlns:p14="http://schemas.microsoft.com/office/powerpoint/2010/main" val="3148224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SLIDE REPEAT: Our goal</a:t>
            </a:r>
            <a:endParaRPr lang="en-US" dirty="0"/>
          </a:p>
        </p:txBody>
      </p:sp>
      <p:sp>
        <p:nvSpPr>
          <p:cNvPr id="10" name="Isosceles Triangle 9"/>
          <p:cNvSpPr/>
          <p:nvPr/>
        </p:nvSpPr>
        <p:spPr>
          <a:xfrm>
            <a:off x="1888592" y="2144091"/>
            <a:ext cx="1063879" cy="799911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 rot="16200000" flipH="1">
            <a:off x="578498" y="1782407"/>
            <a:ext cx="536024" cy="467725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12648" y="1748257"/>
            <a:ext cx="620127" cy="152402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55661" y="2944002"/>
            <a:ext cx="429675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World space:</a:t>
            </a:r>
          </a:p>
          <a:p>
            <a:r>
              <a:rPr lang="en-US" dirty="0" smtClean="0"/>
              <a:t>	</a:t>
            </a:r>
            <a:r>
              <a:rPr lang="en-US" sz="1400" dirty="0" smtClean="0"/>
              <a:t>Triangles in native Cartesian coordinates</a:t>
            </a:r>
          </a:p>
          <a:p>
            <a:r>
              <a:rPr lang="en-US" sz="1400" dirty="0" smtClean="0"/>
              <a:t>	Camera located anywhere</a:t>
            </a:r>
            <a:endParaRPr lang="en-US" dirty="0"/>
          </a:p>
        </p:txBody>
      </p:sp>
      <p:cxnSp>
        <p:nvCxnSpPr>
          <p:cNvPr id="32" name="Straight Connector 31"/>
          <p:cNvCxnSpPr/>
          <p:nvPr/>
        </p:nvCxnSpPr>
        <p:spPr>
          <a:xfrm rot="5400000">
            <a:off x="1527677" y="2261574"/>
            <a:ext cx="721831" cy="1588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499823" y="2264530"/>
            <a:ext cx="788233" cy="2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1553691" y="2021891"/>
            <a:ext cx="635833" cy="515478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1639212" y="2009352"/>
            <a:ext cx="3243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O</a:t>
            </a:r>
            <a:endParaRPr lang="en-US" sz="1400" dirty="0"/>
          </a:p>
        </p:txBody>
      </p:sp>
      <p:grpSp>
        <p:nvGrpSpPr>
          <p:cNvPr id="46" name="Group 45"/>
          <p:cNvGrpSpPr/>
          <p:nvPr/>
        </p:nvGrpSpPr>
        <p:grpSpPr>
          <a:xfrm>
            <a:off x="4203886" y="1575083"/>
            <a:ext cx="4797681" cy="2572922"/>
            <a:chOff x="4203886" y="1575083"/>
            <a:chExt cx="4797681" cy="2572922"/>
          </a:xfrm>
        </p:grpSpPr>
        <p:cxnSp>
          <p:nvCxnSpPr>
            <p:cNvPr id="5" name="Straight Connector 4"/>
            <p:cNvCxnSpPr/>
            <p:nvPr/>
          </p:nvCxnSpPr>
          <p:spPr>
            <a:xfrm rot="5400000">
              <a:off x="3270077" y="2857420"/>
              <a:ext cx="2572922" cy="82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4704814" y="2944002"/>
              <a:ext cx="4296753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Camera space:</a:t>
              </a:r>
            </a:p>
            <a:p>
              <a:r>
                <a:rPr lang="en-US" dirty="0" smtClean="0"/>
                <a:t>	</a:t>
              </a:r>
              <a:r>
                <a:rPr lang="en-US" sz="1400" dirty="0" smtClean="0"/>
                <a:t>Camera located at origin, looking down -Z</a:t>
              </a:r>
            </a:p>
            <a:p>
              <a:r>
                <a:rPr lang="en-US" sz="1400" dirty="0" smtClean="0"/>
                <a:t>	Triangle coordinates relative to camera frame</a:t>
              </a:r>
              <a:endParaRPr lang="en-US" dirty="0"/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>
              <a:off x="5648972" y="2284282"/>
              <a:ext cx="786497" cy="338208"/>
            </a:xfrm>
            <a:prstGeom prst="straightConnector1">
              <a:avLst/>
            </a:prstGeom>
            <a:ln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 flipV="1">
              <a:off x="5648972" y="1900659"/>
              <a:ext cx="786497" cy="383623"/>
            </a:xfrm>
            <a:prstGeom prst="straightConnector1">
              <a:avLst/>
            </a:prstGeom>
            <a:ln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rot="5400000">
              <a:off x="5375279" y="2274113"/>
              <a:ext cx="721831" cy="1588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5347425" y="2277069"/>
              <a:ext cx="788233" cy="2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V="1">
              <a:off x="5401293" y="2034430"/>
              <a:ext cx="635833" cy="515478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5486814" y="2021891"/>
              <a:ext cx="3243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O</a:t>
              </a:r>
              <a:endParaRPr lang="en-US" sz="1400" dirty="0"/>
            </a:p>
          </p:txBody>
        </p:sp>
        <p:sp>
          <p:nvSpPr>
            <p:cNvPr id="44" name="Right Arrow 43"/>
            <p:cNvSpPr/>
            <p:nvPr/>
          </p:nvSpPr>
          <p:spPr>
            <a:xfrm>
              <a:off x="4203886" y="2623284"/>
              <a:ext cx="689700" cy="320718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0" y="4114975"/>
            <a:ext cx="9269769" cy="2739288"/>
            <a:chOff x="0" y="4114975"/>
            <a:chExt cx="9269769" cy="2739288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0" y="4148005"/>
              <a:ext cx="9269769" cy="15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255661" y="5992489"/>
              <a:ext cx="4296753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Image space:</a:t>
              </a:r>
            </a:p>
            <a:p>
              <a:r>
                <a:rPr lang="en-US" dirty="0" smtClean="0"/>
                <a:t>	</a:t>
              </a:r>
              <a:r>
                <a:rPr lang="en-US" sz="1400" dirty="0" smtClean="0"/>
                <a:t>All viewable objects within </a:t>
              </a:r>
            </a:p>
            <a:p>
              <a:r>
                <a:rPr lang="en-US" sz="1400" dirty="0" smtClean="0"/>
                <a:t>	-1 &lt;= </a:t>
              </a:r>
              <a:r>
                <a:rPr lang="en-US" sz="1400" dirty="0" err="1" smtClean="0"/>
                <a:t>x,y,z</a:t>
              </a:r>
              <a:r>
                <a:rPr lang="en-US" sz="1400" dirty="0" smtClean="0"/>
                <a:t> &lt;= +1</a:t>
              </a:r>
              <a:endParaRPr lang="en-US" dirty="0"/>
            </a:p>
          </p:txBody>
        </p:sp>
        <p:sp>
          <p:nvSpPr>
            <p:cNvPr id="57" name="Cube 56"/>
            <p:cNvSpPr/>
            <p:nvPr/>
          </p:nvSpPr>
          <p:spPr>
            <a:xfrm>
              <a:off x="1124677" y="4532767"/>
              <a:ext cx="1163379" cy="1136557"/>
            </a:xfrm>
            <a:prstGeom prst="cub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448992" y="5669324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/>
                <a:t>x</a:t>
              </a:r>
              <a:endParaRPr 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824595" y="4979274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/>
                <a:t>y</a:t>
              </a:r>
              <a:endParaRPr 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039156" y="4348101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/>
                <a:t>z</a:t>
              </a:r>
              <a:endParaRPr lang="en-US" dirty="0"/>
            </a:p>
          </p:txBody>
        </p:sp>
        <p:sp>
          <p:nvSpPr>
            <p:cNvPr id="61" name="Right Arrow 60"/>
            <p:cNvSpPr/>
            <p:nvPr/>
          </p:nvSpPr>
          <p:spPr>
            <a:xfrm>
              <a:off x="2959954" y="4114975"/>
              <a:ext cx="2067044" cy="320718"/>
            </a:xfrm>
            <a:prstGeom prst="rightArrow">
              <a:avLst/>
            </a:prstGeom>
            <a:scene3d>
              <a:camera prst="orthographicFront">
                <a:rot lat="0" lon="0" rev="126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3083168" y="4235414"/>
            <a:ext cx="3189820" cy="2572922"/>
            <a:chOff x="3083168" y="4235414"/>
            <a:chExt cx="3189820" cy="2572922"/>
          </a:xfrm>
        </p:grpSpPr>
        <p:cxnSp>
          <p:nvCxnSpPr>
            <p:cNvPr id="48" name="Straight Connector 47"/>
            <p:cNvCxnSpPr/>
            <p:nvPr/>
          </p:nvCxnSpPr>
          <p:spPr>
            <a:xfrm rot="5400000">
              <a:off x="2137433" y="5517751"/>
              <a:ext cx="2572922" cy="82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ight Arrow 55"/>
            <p:cNvSpPr/>
            <p:nvPr/>
          </p:nvSpPr>
          <p:spPr>
            <a:xfrm>
              <a:off x="3083168" y="5348606"/>
              <a:ext cx="689700" cy="320718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4118365" y="4435693"/>
              <a:ext cx="1282928" cy="127505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3500596" y="5946562"/>
              <a:ext cx="277239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Screen space:</a:t>
              </a:r>
            </a:p>
            <a:p>
              <a:r>
                <a:rPr lang="en-US" dirty="0" smtClean="0"/>
                <a:t>	</a:t>
              </a:r>
              <a:r>
                <a:rPr lang="en-US" sz="1400" dirty="0" smtClean="0"/>
                <a:t>All viewable objects within</a:t>
              </a:r>
            </a:p>
            <a:p>
              <a:r>
                <a:rPr lang="en-US" sz="1400" dirty="0" smtClean="0"/>
                <a:t>	-1 &lt;= </a:t>
              </a:r>
              <a:r>
                <a:rPr lang="en-US" sz="1400" dirty="0" err="1" smtClean="0"/>
                <a:t>x</a:t>
              </a:r>
              <a:r>
                <a:rPr lang="en-US" sz="1400" dirty="0" smtClean="0"/>
                <a:t>, </a:t>
              </a:r>
              <a:r>
                <a:rPr lang="en-US" sz="1400" dirty="0" err="1" smtClean="0"/>
                <a:t>y</a:t>
              </a:r>
              <a:r>
                <a:rPr lang="en-US" sz="1400" dirty="0" smtClean="0"/>
                <a:t> &lt;= +1</a:t>
              </a:r>
              <a:endParaRPr lang="en-US" dirty="0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5986915" y="4214545"/>
            <a:ext cx="3189820" cy="2572922"/>
            <a:chOff x="3083168" y="4235414"/>
            <a:chExt cx="3189820" cy="2572922"/>
          </a:xfrm>
        </p:grpSpPr>
        <p:cxnSp>
          <p:nvCxnSpPr>
            <p:cNvPr id="67" name="Straight Connector 66"/>
            <p:cNvCxnSpPr/>
            <p:nvPr/>
          </p:nvCxnSpPr>
          <p:spPr>
            <a:xfrm rot="5400000">
              <a:off x="2137433" y="5517751"/>
              <a:ext cx="2572922" cy="82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Right Arrow 67"/>
            <p:cNvSpPr/>
            <p:nvPr/>
          </p:nvSpPr>
          <p:spPr>
            <a:xfrm>
              <a:off x="3083168" y="5348606"/>
              <a:ext cx="689700" cy="320718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4118365" y="4435693"/>
              <a:ext cx="1282928" cy="127505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369241" y="5946562"/>
              <a:ext cx="2903747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  Device space:</a:t>
              </a:r>
            </a:p>
            <a:p>
              <a:r>
                <a:rPr lang="en-US" dirty="0" smtClean="0"/>
                <a:t>	</a:t>
              </a:r>
              <a:r>
                <a:rPr lang="en-US" sz="1400" dirty="0" smtClean="0"/>
                <a:t>All viewable objects within</a:t>
              </a:r>
            </a:p>
            <a:p>
              <a:r>
                <a:rPr lang="en-US" sz="1400" dirty="0" smtClean="0"/>
                <a:t>	0&lt;=</a:t>
              </a:r>
              <a:r>
                <a:rPr lang="en-US" sz="1400" dirty="0" err="1" smtClean="0"/>
                <a:t>x</a:t>
              </a:r>
              <a:r>
                <a:rPr lang="en-US" sz="1400" dirty="0" smtClean="0"/>
                <a:t>&lt;=width, 0 &lt;=</a:t>
              </a:r>
              <a:r>
                <a:rPr lang="en-US" sz="1400" dirty="0" err="1" smtClean="0"/>
                <a:t>y</a:t>
              </a:r>
              <a:r>
                <a:rPr lang="en-US" sz="1400" dirty="0" smtClean="0"/>
                <a:t>&lt;=height</a:t>
              </a:r>
              <a:endParaRPr lang="en-US" dirty="0"/>
            </a:p>
          </p:txBody>
        </p:sp>
      </p:grpSp>
      <p:sp>
        <p:nvSpPr>
          <p:cNvPr id="3" name="Rectangle 2"/>
          <p:cNvSpPr/>
          <p:nvPr/>
        </p:nvSpPr>
        <p:spPr>
          <a:xfrm>
            <a:off x="0" y="1312948"/>
            <a:ext cx="2701361" cy="150666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Add additional transforms here….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92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1210"/>
            <a:ext cx="7672646" cy="990600"/>
          </a:xfrm>
        </p:spPr>
        <p:txBody>
          <a:bodyPr/>
          <a:lstStyle/>
          <a:p>
            <a:r>
              <a:rPr lang="en-US" dirty="0" err="1" smtClean="0"/>
              <a:t>ModelView</a:t>
            </a:r>
            <a:r>
              <a:rPr lang="en-US" dirty="0" smtClean="0"/>
              <a:t> and Projection Matrices</a:t>
            </a:r>
            <a:endParaRPr lang="en-US" dirty="0"/>
          </a:p>
        </p:txBody>
      </p:sp>
      <p:pic>
        <p:nvPicPr>
          <p:cNvPr id="4" name="Picture 3" descr="Picture 33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13244"/>
            <a:ext cx="9144000" cy="1580972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1239141" y="1613244"/>
            <a:ext cx="7729737" cy="2109069"/>
            <a:chOff x="1239141" y="1848028"/>
            <a:chExt cx="7729737" cy="2109069"/>
          </a:xfrm>
        </p:grpSpPr>
        <p:sp>
          <p:nvSpPr>
            <p:cNvPr id="5" name="Rectangle 4"/>
            <p:cNvSpPr/>
            <p:nvPr/>
          </p:nvSpPr>
          <p:spPr>
            <a:xfrm>
              <a:off x="3142381" y="1848028"/>
              <a:ext cx="5826497" cy="1307634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dashDot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239141" y="1848028"/>
              <a:ext cx="1693748" cy="1307634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dashDot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39141" y="3587765"/>
              <a:ext cx="12878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New for us</a:t>
              </a:r>
              <a:endParaRPr lang="en-US" dirty="0"/>
            </a:p>
          </p:txBody>
        </p:sp>
        <p:cxnSp>
          <p:nvCxnSpPr>
            <p:cNvPr id="9" name="Straight Arrow Connector 8"/>
            <p:cNvCxnSpPr>
              <a:stCxn id="7" idx="0"/>
              <a:endCxn id="6" idx="2"/>
            </p:cNvCxnSpPr>
            <p:nvPr/>
          </p:nvCxnSpPr>
          <p:spPr>
            <a:xfrm rot="5400000" flipH="1" flipV="1">
              <a:off x="1768498" y="3270248"/>
              <a:ext cx="432103" cy="202932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4875847" y="3555500"/>
              <a:ext cx="16468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Familiar for us</a:t>
              </a:r>
              <a:endParaRPr lang="en-US" dirty="0"/>
            </a:p>
          </p:txBody>
        </p:sp>
        <p:cxnSp>
          <p:nvCxnSpPr>
            <p:cNvPr id="13" name="Straight Arrow Connector 12"/>
            <p:cNvCxnSpPr>
              <a:stCxn id="12" idx="0"/>
            </p:cNvCxnSpPr>
            <p:nvPr/>
          </p:nvCxnSpPr>
          <p:spPr>
            <a:xfrm rot="5400000" flipH="1" flipV="1">
              <a:off x="5494956" y="3327735"/>
              <a:ext cx="432091" cy="2344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Content Placeholder 2"/>
          <p:cNvSpPr>
            <a:spLocks noGrp="1"/>
          </p:cNvSpPr>
          <p:nvPr>
            <p:ph sz="quarter" idx="1"/>
          </p:nvPr>
        </p:nvSpPr>
        <p:spPr>
          <a:xfrm>
            <a:off x="391201" y="3572661"/>
            <a:ext cx="8153400" cy="2451962"/>
          </a:xfrm>
        </p:spPr>
        <p:txBody>
          <a:bodyPr/>
          <a:lstStyle/>
          <a:p>
            <a:r>
              <a:rPr lang="en-US" dirty="0" err="1" smtClean="0"/>
              <a:t>ModelView</a:t>
            </a:r>
            <a:r>
              <a:rPr lang="en-US" dirty="0" smtClean="0"/>
              <a:t> idea: two purposes … model and view</a:t>
            </a:r>
          </a:p>
          <a:p>
            <a:pPr lvl="1"/>
            <a:r>
              <a:rPr lang="en-US" dirty="0" smtClean="0"/>
              <a:t>Model: extra matrix, just for rotating, scaling, and translating geometry.</a:t>
            </a:r>
          </a:p>
          <a:p>
            <a:pPr lvl="2"/>
            <a:r>
              <a:rPr lang="en-US" dirty="0" smtClean="0"/>
              <a:t>How could this be useful?</a:t>
            </a:r>
          </a:p>
          <a:p>
            <a:pPr lvl="1"/>
            <a:r>
              <a:rPr lang="en-US" smtClean="0"/>
              <a:t>View: </a:t>
            </a:r>
            <a:r>
              <a:rPr lang="en-US" dirty="0" smtClean="0"/>
              <a:t>Cartesian to Camera transform</a:t>
            </a:r>
          </a:p>
          <a:p>
            <a:r>
              <a:rPr lang="en-US" dirty="0" smtClean="0"/>
              <a:t>(We will focus on the model part of the </a:t>
            </a:r>
            <a:r>
              <a:rPr lang="en-US" dirty="0" err="1" smtClean="0"/>
              <a:t>modelview</a:t>
            </a:r>
            <a:r>
              <a:rPr lang="en-US" dirty="0" smtClean="0"/>
              <a:t> matrix now</a:t>
            </a:r>
            <a:r>
              <a:rPr lang="en-US" dirty="0"/>
              <a:t> </a:t>
            </a:r>
            <a:r>
              <a:rPr lang="en-US" dirty="0" smtClean="0"/>
              <a:t>&amp; come back to others later)</a:t>
            </a:r>
          </a:p>
        </p:txBody>
      </p:sp>
    </p:spTree>
    <p:extLst>
      <p:ext uri="{BB962C8B-B14F-4D97-AF65-F5344CB8AC3E}">
        <p14:creationId xmlns:p14="http://schemas.microsoft.com/office/powerpoint/2010/main" val="1898540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63130"/>
            <a:ext cx="7816672" cy="990600"/>
          </a:xfrm>
        </p:spPr>
        <p:txBody>
          <a:bodyPr/>
          <a:lstStyle/>
          <a:p>
            <a:r>
              <a:rPr lang="en-US" dirty="0" smtClean="0"/>
              <a:t>Common commands for modifying model part of </a:t>
            </a:r>
            <a:r>
              <a:rPr lang="en-US" dirty="0" err="1" smtClean="0"/>
              <a:t>ModelView</a:t>
            </a:r>
            <a:r>
              <a:rPr lang="en-US" dirty="0" smtClean="0"/>
              <a:t>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err="1" smtClean="0"/>
              <a:t>glTranslate</a:t>
            </a:r>
            <a:endParaRPr lang="en-US" dirty="0" smtClean="0"/>
          </a:p>
          <a:p>
            <a:r>
              <a:rPr lang="en-US" dirty="0" err="1" smtClean="0"/>
              <a:t>glRotate</a:t>
            </a:r>
            <a:endParaRPr lang="en-US" dirty="0" smtClean="0"/>
          </a:p>
          <a:p>
            <a:r>
              <a:rPr lang="en-US" dirty="0" err="1" smtClean="0"/>
              <a:t>glScale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576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glTranslate</a:t>
            </a:r>
            <a:endParaRPr lang="en-US" dirty="0"/>
          </a:p>
        </p:txBody>
      </p:sp>
      <p:pic>
        <p:nvPicPr>
          <p:cNvPr id="4" name="Picture 3" descr="Picture 33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41729"/>
            <a:ext cx="9144000" cy="463157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188377" y="5929789"/>
            <a:ext cx="30455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Note: this matrix transposed</a:t>
            </a:r>
          </a:p>
          <a:p>
            <a:r>
              <a:rPr lang="en-US" smtClean="0"/>
              <a:t>from </a:t>
            </a:r>
            <a:r>
              <a:rPr lang="en-US" dirty="0" smtClean="0"/>
              <a:t>what we did earlier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412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-7092"/>
            <a:ext cx="8153400" cy="990600"/>
          </a:xfrm>
        </p:spPr>
        <p:txBody>
          <a:bodyPr/>
          <a:lstStyle/>
          <a:p>
            <a:r>
              <a:rPr lang="en-US" dirty="0" err="1" smtClean="0"/>
              <a:t>glRotate</a:t>
            </a:r>
            <a:endParaRPr lang="en-US" dirty="0"/>
          </a:p>
        </p:txBody>
      </p:sp>
      <p:pic>
        <p:nvPicPr>
          <p:cNvPr id="4" name="Picture 3" descr="Picture 33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0414"/>
            <a:ext cx="9144000" cy="584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83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glScale</a:t>
            </a:r>
            <a:endParaRPr lang="en-US" dirty="0"/>
          </a:p>
        </p:txBody>
      </p:sp>
      <p:pic>
        <p:nvPicPr>
          <p:cNvPr id="4" name="Picture 3" descr="Picture 33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45676"/>
            <a:ext cx="9144000" cy="490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87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8153400" cy="990600"/>
          </a:xfrm>
        </p:spPr>
        <p:txBody>
          <a:bodyPr/>
          <a:lstStyle/>
          <a:p>
            <a:r>
              <a:rPr lang="en-US" dirty="0" smtClean="0"/>
              <a:t>How do transformations combine?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glScale(2, 2, 2)</a:t>
            </a:r>
          </a:p>
          <a:p>
            <a:pPr>
              <a:buNone/>
            </a:pPr>
            <a:r>
              <a:rPr lang="en-US" dirty="0" smtClean="0"/>
              <a:t>glTranslate(1, 0, 0)</a:t>
            </a:r>
          </a:p>
          <a:p>
            <a:pPr>
              <a:buNone/>
            </a:pPr>
            <a:r>
              <a:rPr lang="en-US" dirty="0" smtClean="0"/>
              <a:t>glRotate(45, 0, 1, 0)</a:t>
            </a:r>
          </a:p>
          <a:p>
            <a:pPr>
              <a:buNone/>
            </a:pPr>
            <a:endParaRPr lang="en-US" dirty="0" smtClean="0"/>
          </a:p>
          <a:p>
            <a:pPr>
              <a:buFont typeface="Wingdings" charset="2"/>
              <a:buChar char="à"/>
            </a:pPr>
            <a:r>
              <a:rPr lang="en-US" dirty="0" smtClean="0">
                <a:sym typeface="Wingdings"/>
              </a:rPr>
              <a:t>Rotate by 45 degrees around (0,1,0), then translate in X by 1, then scale by 2 in all dimensions.</a:t>
            </a:r>
          </a:p>
          <a:p>
            <a:pPr>
              <a:buFont typeface="Wingdings" charset="2"/>
              <a:buChar char="à"/>
            </a:pPr>
            <a:endParaRPr lang="en-US" dirty="0" smtClean="0">
              <a:sym typeface="Wingdings"/>
            </a:endParaRPr>
          </a:p>
          <a:p>
            <a:pPr>
              <a:buFont typeface="Wingdings" charset="2"/>
              <a:buChar char="à"/>
            </a:pPr>
            <a:r>
              <a:rPr lang="en-US" dirty="0" smtClean="0">
                <a:sym typeface="Wingdings"/>
              </a:rPr>
              <a:t>(the last transformation is applied first)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442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837" y="148581"/>
            <a:ext cx="7450060" cy="990600"/>
          </a:xfrm>
        </p:spPr>
        <p:txBody>
          <a:bodyPr/>
          <a:lstStyle/>
          <a:p>
            <a:r>
              <a:rPr lang="en-US" dirty="0" smtClean="0"/>
              <a:t>Which of two of these three are the same?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Choice A:</a:t>
            </a:r>
          </a:p>
          <a:p>
            <a:pPr lvl="1"/>
            <a:r>
              <a:rPr lang="en-US" dirty="0" smtClean="0"/>
              <a:t>glScalef(2, 2, 2);</a:t>
            </a:r>
          </a:p>
          <a:p>
            <a:pPr lvl="1"/>
            <a:r>
              <a:rPr lang="en-US" dirty="0" smtClean="0"/>
              <a:t>glTranslate(1, 0, 0);</a:t>
            </a:r>
          </a:p>
          <a:p>
            <a:r>
              <a:rPr lang="en-US" dirty="0" smtClean="0"/>
              <a:t>Choice B:</a:t>
            </a:r>
          </a:p>
          <a:p>
            <a:pPr lvl="1"/>
            <a:r>
              <a:rPr lang="en-US" dirty="0" smtClean="0"/>
              <a:t>glTranslate(1, 0, 0);</a:t>
            </a:r>
          </a:p>
          <a:p>
            <a:pPr lvl="1"/>
            <a:r>
              <a:rPr lang="en-US" dirty="0" smtClean="0"/>
              <a:t>glScalef(2, 2, 2);</a:t>
            </a:r>
          </a:p>
          <a:p>
            <a:r>
              <a:rPr lang="en-US" dirty="0" smtClean="0"/>
              <a:t>Choice C:</a:t>
            </a:r>
          </a:p>
          <a:p>
            <a:pPr lvl="1"/>
            <a:r>
              <a:rPr lang="en-US" dirty="0" smtClean="0"/>
              <a:t>glTranslate(2, 0, 0);</a:t>
            </a:r>
          </a:p>
          <a:p>
            <a:pPr lvl="1"/>
            <a:r>
              <a:rPr lang="en-US" dirty="0" smtClean="0"/>
              <a:t>glScalef(2, 2, 2);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558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ModelView</a:t>
            </a:r>
            <a:r>
              <a:rPr lang="en-US" dirty="0" smtClean="0"/>
              <a:t> usage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dl = </a:t>
            </a:r>
            <a:r>
              <a:rPr lang="en-US" dirty="0" err="1" smtClean="0"/>
              <a:t>GenerateTireGeometry</a:t>
            </a:r>
            <a:r>
              <a:rPr lang="en-US" dirty="0" smtClean="0"/>
              <a:t>();</a:t>
            </a:r>
          </a:p>
          <a:p>
            <a:pPr>
              <a:buNone/>
            </a:pPr>
            <a:r>
              <a:rPr lang="en-US" dirty="0" err="1" smtClean="0"/>
              <a:t>glCallList(dl</a:t>
            </a:r>
            <a:r>
              <a:rPr lang="en-US" dirty="0" smtClean="0"/>
              <a:t>);  // place tire at (0, 0, 0)</a:t>
            </a:r>
          </a:p>
          <a:p>
            <a:pPr>
              <a:buNone/>
            </a:pPr>
            <a:r>
              <a:rPr lang="en-US" dirty="0" smtClean="0"/>
              <a:t>glTranslatef(10, 0, 0);</a:t>
            </a:r>
          </a:p>
          <a:p>
            <a:pPr>
              <a:buNone/>
            </a:pPr>
            <a:r>
              <a:rPr lang="en-US" dirty="0" err="1" smtClean="0"/>
              <a:t>glCallList(dl</a:t>
            </a:r>
            <a:r>
              <a:rPr lang="en-US" dirty="0" smtClean="0"/>
              <a:t>); // place tire at (10, 0, 0)</a:t>
            </a:r>
          </a:p>
          <a:p>
            <a:pPr>
              <a:buNone/>
            </a:pPr>
            <a:r>
              <a:rPr lang="en-US" dirty="0" smtClean="0"/>
              <a:t>glTranslatef(0, 0, 10);</a:t>
            </a:r>
          </a:p>
          <a:p>
            <a:pPr>
              <a:buNone/>
            </a:pPr>
            <a:r>
              <a:rPr lang="en-US" dirty="0" err="1" smtClean="0"/>
              <a:t>glCallList(dl</a:t>
            </a:r>
            <a:r>
              <a:rPr lang="en-US" dirty="0" smtClean="0"/>
              <a:t>); // place tire at (10, 0, 10)</a:t>
            </a:r>
          </a:p>
          <a:p>
            <a:pPr>
              <a:buNone/>
            </a:pPr>
            <a:r>
              <a:rPr lang="en-US" dirty="0" smtClean="0"/>
              <a:t>glTranslatef(-10, 0, 0);</a:t>
            </a:r>
          </a:p>
          <a:p>
            <a:pPr>
              <a:buNone/>
            </a:pPr>
            <a:r>
              <a:rPr lang="en-US" dirty="0" err="1" smtClean="0"/>
              <a:t>glCallList(dl</a:t>
            </a:r>
            <a:r>
              <a:rPr lang="en-US" dirty="0" smtClean="0"/>
              <a:t>);  // place tire at (0, 0, 10)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574458" y="3954398"/>
            <a:ext cx="4883783" cy="267118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Each </a:t>
            </a:r>
            <a:r>
              <a:rPr lang="en-US" sz="3600" dirty="0" err="1" smtClean="0">
                <a:solidFill>
                  <a:srgbClr val="000000"/>
                </a:solidFill>
              </a:rPr>
              <a:t>glTranslatef</a:t>
            </a:r>
            <a:r>
              <a:rPr lang="en-US" sz="3600" dirty="0" smtClean="0">
                <a:solidFill>
                  <a:srgbClr val="000000"/>
                </a:solidFill>
              </a:rPr>
              <a:t> call updates the state of the </a:t>
            </a:r>
            <a:r>
              <a:rPr lang="en-US" sz="3600" dirty="0" err="1" smtClean="0">
                <a:solidFill>
                  <a:srgbClr val="000000"/>
                </a:solidFill>
              </a:rPr>
              <a:t>ModelView</a:t>
            </a:r>
            <a:r>
              <a:rPr lang="en-US" sz="3600" dirty="0" smtClean="0">
                <a:solidFill>
                  <a:srgbClr val="000000"/>
                </a:solidFill>
              </a:rPr>
              <a:t> matrix.</a:t>
            </a:r>
            <a:endParaRPr lang="en-US" sz="3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9191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8153400" cy="990600"/>
          </a:xfrm>
        </p:spPr>
        <p:txBody>
          <a:bodyPr/>
          <a:lstStyle/>
          <a:p>
            <a:r>
              <a:rPr lang="en-US" dirty="0" err="1" smtClean="0"/>
              <a:t>glPushMatrix</a:t>
            </a:r>
            <a:r>
              <a:rPr lang="en-US" dirty="0" smtClean="0"/>
              <a:t>, </a:t>
            </a:r>
            <a:r>
              <a:rPr lang="en-US" dirty="0" err="1" smtClean="0"/>
              <a:t>glPopMatrix</a:t>
            </a:r>
            <a:endParaRPr lang="en-US" dirty="0"/>
          </a:p>
        </p:txBody>
      </p:sp>
      <p:pic>
        <p:nvPicPr>
          <p:cNvPr id="5" name="Picture 4" descr="Picture 335.png"/>
          <p:cNvPicPr>
            <a:picLocks noChangeAspect="1"/>
          </p:cNvPicPr>
          <p:nvPr/>
        </p:nvPicPr>
        <p:blipFill>
          <a:blip r:embed="rId2"/>
          <a:srcRect b="14845"/>
          <a:stretch>
            <a:fillRect/>
          </a:stretch>
        </p:blipFill>
        <p:spPr>
          <a:xfrm>
            <a:off x="743578" y="1018061"/>
            <a:ext cx="7508759" cy="5839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86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801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Timeline (1/2)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68681"/>
            <a:ext cx="8229600" cy="5176519"/>
          </a:xfrm>
        </p:spPr>
        <p:txBody>
          <a:bodyPr>
            <a:normAutofit/>
          </a:bodyPr>
          <a:lstStyle/>
          <a:p>
            <a:r>
              <a:rPr lang="en-US" dirty="0" smtClean="0">
                <a:sym typeface="Wingdings"/>
              </a:rPr>
              <a:t>1F: assigned Feb 7</a:t>
            </a:r>
            <a:r>
              <a:rPr lang="en-US" baseline="30000" dirty="0" smtClean="0">
                <a:sym typeface="Wingdings"/>
              </a:rPr>
              <a:t>th</a:t>
            </a:r>
            <a:r>
              <a:rPr lang="en-US" dirty="0" smtClean="0">
                <a:sym typeface="Wingdings"/>
              </a:rPr>
              <a:t>, due Feb 19</a:t>
            </a:r>
            <a:r>
              <a:rPr lang="en-US" baseline="30000" dirty="0" smtClean="0">
                <a:sym typeface="Wingdings"/>
              </a:rPr>
              <a:t>th</a:t>
            </a:r>
            <a:endParaRPr lang="en-US" dirty="0" smtClean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 not as tough as 1E</a:t>
            </a:r>
          </a:p>
          <a:p>
            <a:r>
              <a:rPr lang="en-US" dirty="0" smtClean="0">
                <a:sym typeface="Wingdings"/>
              </a:rPr>
              <a:t>2A: posted now, due </a:t>
            </a:r>
            <a:r>
              <a:rPr lang="en-US" strike="sngStrike" dirty="0" smtClean="0">
                <a:sym typeface="Wingdings"/>
              </a:rPr>
              <a:t>Feb 21</a:t>
            </a:r>
            <a:r>
              <a:rPr lang="en-US" strike="sngStrike" baseline="30000" dirty="0" smtClean="0">
                <a:sym typeface="Wingdings"/>
              </a:rPr>
              <a:t>st</a:t>
            </a:r>
            <a:r>
              <a:rPr lang="en-US" strike="sngStrike" dirty="0" smtClean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Feb 23rd </a:t>
            </a:r>
            <a:endParaRPr lang="en-US" baseline="30000" dirty="0" smtClean="0">
              <a:sym typeface="Wingdings"/>
            </a:endParaRPr>
          </a:p>
          <a:p>
            <a:r>
              <a:rPr lang="en-US" dirty="0">
                <a:sym typeface="Wingdings"/>
              </a:rPr>
              <a:t> you need to work on both 1F and 2A during Week 6 (Feb 11-15</a:t>
            </a:r>
            <a:r>
              <a:rPr lang="en-US" dirty="0" smtClean="0">
                <a:sym typeface="Wingdings"/>
              </a:rPr>
              <a:t>)</a:t>
            </a:r>
          </a:p>
          <a:p>
            <a:r>
              <a:rPr lang="en-US" dirty="0" smtClean="0">
                <a:sym typeface="Wingdings"/>
              </a:rPr>
              <a:t>2B: posted now, due Feb 27</a:t>
            </a:r>
            <a:r>
              <a:rPr lang="en-US" baseline="30000" dirty="0" smtClean="0">
                <a:sym typeface="Wingdings"/>
              </a:rPr>
              <a:t>th</a:t>
            </a:r>
          </a:p>
          <a:p>
            <a:r>
              <a:rPr lang="en-US" dirty="0" smtClean="0">
                <a:sym typeface="Wingdings"/>
              </a:rPr>
              <a:t>YouTube lectures for Feb 12</a:t>
            </a:r>
            <a:r>
              <a:rPr lang="en-US" baseline="30000" dirty="0" smtClean="0">
                <a:sym typeface="Wingdings"/>
              </a:rPr>
              <a:t>th</a:t>
            </a:r>
            <a:r>
              <a:rPr lang="en-US" dirty="0" smtClean="0">
                <a:sym typeface="Wingdings"/>
              </a:rPr>
              <a:t> and 14</a:t>
            </a:r>
            <a:r>
              <a:rPr lang="en-US" baseline="30000" dirty="0" smtClean="0">
                <a:sym typeface="Wingdings"/>
              </a:rPr>
              <a:t>th</a:t>
            </a:r>
            <a:r>
              <a:rPr lang="en-US" dirty="0" smtClean="0">
                <a:sym typeface="Wingding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63507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8153400" cy="990600"/>
          </a:xfrm>
        </p:spPr>
        <p:txBody>
          <a:bodyPr/>
          <a:lstStyle/>
          <a:p>
            <a:r>
              <a:rPr lang="en-US" dirty="0" err="1" smtClean="0"/>
              <a:t>glPushMatrix</a:t>
            </a:r>
            <a:r>
              <a:rPr lang="en-US" dirty="0" smtClean="0"/>
              <a:t> and </a:t>
            </a:r>
            <a:r>
              <a:rPr lang="en-US" dirty="0" err="1" smtClean="0"/>
              <a:t>glPopMatrix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50783" y="1521636"/>
            <a:ext cx="8153400" cy="5336364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dl = </a:t>
            </a:r>
            <a:r>
              <a:rPr lang="en-US" dirty="0" err="1" smtClean="0"/>
              <a:t>GenerateTireGeometry</a:t>
            </a:r>
            <a:r>
              <a:rPr lang="en-US" dirty="0" smtClean="0"/>
              <a:t>();</a:t>
            </a:r>
          </a:p>
          <a:p>
            <a:pPr>
              <a:buNone/>
            </a:pPr>
            <a:r>
              <a:rPr lang="en-US" dirty="0" err="1" smtClean="0"/>
              <a:t>glCallList(dl</a:t>
            </a:r>
            <a:r>
              <a:rPr lang="en-US" dirty="0" smtClean="0"/>
              <a:t>);  // place tire at (0, 0, 0)</a:t>
            </a:r>
          </a:p>
          <a:p>
            <a:pPr>
              <a:buNone/>
            </a:pPr>
            <a:r>
              <a:rPr lang="en-US" dirty="0" err="1" smtClean="0"/>
              <a:t>glPushMatrix</a:t>
            </a:r>
            <a:r>
              <a:rPr lang="en-US" dirty="0" smtClean="0"/>
              <a:t>();</a:t>
            </a:r>
          </a:p>
          <a:p>
            <a:pPr>
              <a:buNone/>
            </a:pPr>
            <a:r>
              <a:rPr lang="en-US" dirty="0" smtClean="0"/>
              <a:t>glTranslatef(10, 0, 0);</a:t>
            </a:r>
          </a:p>
          <a:p>
            <a:pPr>
              <a:buNone/>
            </a:pPr>
            <a:r>
              <a:rPr lang="en-US" dirty="0" err="1" smtClean="0"/>
              <a:t>glCallList(dl</a:t>
            </a:r>
            <a:r>
              <a:rPr lang="en-US" dirty="0" smtClean="0"/>
              <a:t>); // place tire at (10, 0, 0)</a:t>
            </a:r>
          </a:p>
          <a:p>
            <a:pPr>
              <a:buNone/>
            </a:pPr>
            <a:r>
              <a:rPr lang="en-US" dirty="0" err="1" smtClean="0"/>
              <a:t>glPopMatrix</a:t>
            </a:r>
            <a:r>
              <a:rPr lang="en-US" dirty="0" smtClean="0"/>
              <a:t>();</a:t>
            </a:r>
          </a:p>
          <a:p>
            <a:pPr>
              <a:buNone/>
            </a:pPr>
            <a:r>
              <a:rPr lang="en-US" dirty="0" err="1" smtClean="0"/>
              <a:t>glPushMatrix</a:t>
            </a:r>
            <a:r>
              <a:rPr lang="en-US" dirty="0" smtClean="0"/>
              <a:t>();</a:t>
            </a:r>
          </a:p>
          <a:p>
            <a:pPr>
              <a:buNone/>
            </a:pPr>
            <a:r>
              <a:rPr lang="en-US" dirty="0" smtClean="0"/>
              <a:t>glTranslatef(0, 0, 10);</a:t>
            </a:r>
          </a:p>
          <a:p>
            <a:pPr>
              <a:buNone/>
            </a:pPr>
            <a:r>
              <a:rPr lang="en-US" dirty="0" err="1" smtClean="0"/>
              <a:t>glCallList(dl</a:t>
            </a:r>
            <a:r>
              <a:rPr lang="en-US" dirty="0" smtClean="0"/>
              <a:t>); // place tire at </a:t>
            </a:r>
            <a:r>
              <a:rPr lang="en-US" strike="sngStrike" dirty="0" smtClean="0"/>
              <a:t>(10, 0, 10)</a:t>
            </a:r>
            <a:r>
              <a:rPr lang="en-US" dirty="0" smtClean="0"/>
              <a:t>  </a:t>
            </a:r>
            <a:r>
              <a:rPr lang="en-US" dirty="0" smtClean="0">
                <a:solidFill>
                  <a:srgbClr val="FF0000"/>
                </a:solidFill>
              </a:rPr>
              <a:t>(0, 0, 10)</a:t>
            </a:r>
          </a:p>
          <a:p>
            <a:pPr>
              <a:buNone/>
            </a:pPr>
            <a:r>
              <a:rPr lang="en-US" dirty="0" err="1" smtClean="0"/>
              <a:t>glPopMatrix</a:t>
            </a:r>
            <a:r>
              <a:rPr lang="en-US" dirty="0" smtClean="0"/>
              <a:t>();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620400" y="4399595"/>
            <a:ext cx="4883783" cy="100824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Why is this useful?</a:t>
            </a:r>
            <a:endParaRPr lang="en-US" sz="3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141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Matrices in OpenGL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OpenGL maintains matrices for you and provides functions for setting matrices.</a:t>
            </a:r>
          </a:p>
          <a:p>
            <a:r>
              <a:rPr lang="en-US" dirty="0" smtClean="0"/>
              <a:t>There are four different modes you can use:</a:t>
            </a:r>
          </a:p>
          <a:p>
            <a:pPr lvl="1"/>
            <a:r>
              <a:rPr lang="en-US" dirty="0" err="1" smtClean="0"/>
              <a:t>Modelview</a:t>
            </a:r>
            <a:endParaRPr lang="en-US" dirty="0" smtClean="0"/>
          </a:p>
          <a:p>
            <a:pPr lvl="1"/>
            <a:r>
              <a:rPr lang="en-US" dirty="0" smtClean="0"/>
              <a:t>Projection</a:t>
            </a:r>
          </a:p>
          <a:p>
            <a:pPr lvl="1"/>
            <a:r>
              <a:rPr lang="en-US" dirty="0" smtClean="0"/>
              <a:t>Texture</a:t>
            </a:r>
          </a:p>
          <a:p>
            <a:pPr lvl="1"/>
            <a:r>
              <a:rPr lang="en-US" dirty="0" smtClean="0"/>
              <a:t>Color (rarely used, often not supported)</a:t>
            </a:r>
          </a:p>
          <a:p>
            <a:r>
              <a:rPr lang="en-US" dirty="0" smtClean="0"/>
              <a:t>You control the mode using </a:t>
            </a:r>
            <a:r>
              <a:rPr lang="en-US" dirty="0" err="1" smtClean="0"/>
              <a:t>glMatrixMode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0987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Matrices in OpenGL (cont’d)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The matrices are the identity matrix by default and you can modify them by:</a:t>
            </a:r>
          </a:p>
          <a:p>
            <a:pPr lvl="1"/>
            <a:r>
              <a:rPr lang="en-US" dirty="0" smtClean="0"/>
              <a:t>1) setting the matrix explicitly</a:t>
            </a:r>
          </a:p>
          <a:p>
            <a:pPr lvl="1"/>
            <a:r>
              <a:rPr lang="en-US" dirty="0" smtClean="0"/>
              <a:t>2) using OpenGL commands for appending to the matrix</a:t>
            </a:r>
          </a:p>
          <a:p>
            <a:r>
              <a:rPr lang="en-US" dirty="0" smtClean="0"/>
              <a:t>You can have &gt;= 32 matrices for </a:t>
            </a:r>
            <a:r>
              <a:rPr lang="en-US" dirty="0" err="1" smtClean="0"/>
              <a:t>modelview</a:t>
            </a:r>
            <a:r>
              <a:rPr lang="en-US" dirty="0" smtClean="0"/>
              <a:t>, &gt;=2 for others</a:t>
            </a:r>
          </a:p>
          <a:p>
            <a:pPr>
              <a:buNone/>
            </a:pP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31535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7210582" cy="990600"/>
          </a:xfrm>
        </p:spPr>
        <p:txBody>
          <a:bodyPr/>
          <a:lstStyle/>
          <a:p>
            <a:r>
              <a:rPr lang="en-US" dirty="0" smtClean="0"/>
              <a:t>The Camera Transformation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03252" y="6260195"/>
            <a:ext cx="7331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Source: </a:t>
            </a:r>
            <a:r>
              <a:rPr lang="en-US" dirty="0" err="1" smtClean="0"/>
              <a:t>www.opengl.org</a:t>
            </a:r>
            <a:r>
              <a:rPr lang="en-US" dirty="0" smtClean="0"/>
              <a:t>/archives/resources/</a:t>
            </a:r>
            <a:r>
              <a:rPr lang="en-US" dirty="0" err="1" smtClean="0"/>
              <a:t>faq</a:t>
            </a:r>
            <a:r>
              <a:rPr lang="en-US" dirty="0" smtClean="0"/>
              <a:t>/technical/</a:t>
            </a:r>
            <a:r>
              <a:rPr lang="en-US" dirty="0" err="1" smtClean="0"/>
              <a:t>viewing.htm</a:t>
            </a:r>
            <a:endParaRPr lang="en-US" dirty="0"/>
          </a:p>
        </p:txBody>
      </p:sp>
      <p:pic>
        <p:nvPicPr>
          <p:cNvPr id="6" name="Picture 5" descr="Screen shot 2013-05-11 at 10.52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4200"/>
            <a:ext cx="9144000" cy="313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937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7210582" cy="990600"/>
          </a:xfrm>
        </p:spPr>
        <p:txBody>
          <a:bodyPr/>
          <a:lstStyle/>
          <a:p>
            <a:r>
              <a:rPr lang="en-US" dirty="0" smtClean="0"/>
              <a:t>The Camera Transformation </a:t>
            </a:r>
            <a:endParaRPr lang="en-US" dirty="0"/>
          </a:p>
        </p:txBody>
      </p:sp>
      <p:pic>
        <p:nvPicPr>
          <p:cNvPr id="4" name="Picture 3" descr="Screen shot 2013-05-11 at 10.51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6293"/>
            <a:ext cx="9144000" cy="313870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03252" y="6260195"/>
            <a:ext cx="7331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Source: </a:t>
            </a:r>
            <a:r>
              <a:rPr lang="en-US" dirty="0" err="1" smtClean="0"/>
              <a:t>www.opengl.org</a:t>
            </a:r>
            <a:r>
              <a:rPr lang="en-US" dirty="0" smtClean="0"/>
              <a:t>/archives/resources/</a:t>
            </a:r>
            <a:r>
              <a:rPr lang="en-US" dirty="0" err="1" smtClean="0"/>
              <a:t>faq</a:t>
            </a:r>
            <a:r>
              <a:rPr lang="en-US" dirty="0" smtClean="0"/>
              <a:t>/technical/</a:t>
            </a:r>
            <a:r>
              <a:rPr lang="en-US" dirty="0" err="1" smtClean="0"/>
              <a:t>viewing.htm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757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01076"/>
            <a:ext cx="8100725" cy="990600"/>
          </a:xfrm>
        </p:spPr>
        <p:txBody>
          <a:bodyPr/>
          <a:lstStyle/>
          <a:p>
            <a:r>
              <a:rPr lang="en-US" sz="4000" dirty="0" smtClean="0"/>
              <a:t>How do you put the Camera Transform in the </a:t>
            </a:r>
            <a:r>
              <a:rPr lang="en-US" sz="4000" dirty="0" err="1" smtClean="0"/>
              <a:t>ModelView</a:t>
            </a:r>
            <a:r>
              <a:rPr lang="en-US" sz="4000" dirty="0" smtClean="0"/>
              <a:t> matrix?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No single GL call.</a:t>
            </a:r>
          </a:p>
          <a:p>
            <a:r>
              <a:rPr lang="en-US" dirty="0" smtClean="0"/>
              <a:t>Options are: </a:t>
            </a:r>
          </a:p>
          <a:p>
            <a:pPr lvl="1"/>
            <a:r>
              <a:rPr lang="en-US" dirty="0" smtClean="0"/>
              <a:t>(1) you do it yourself (i.e., calculate matrix and load it into OpenGL)</a:t>
            </a:r>
          </a:p>
          <a:p>
            <a:pPr lvl="1"/>
            <a:r>
              <a:rPr lang="en-US" dirty="0" smtClean="0"/>
              <a:t>(2) you use somebody’s code, i.e., </a:t>
            </a:r>
            <a:r>
              <a:rPr lang="en-US" dirty="0" err="1" smtClean="0"/>
              <a:t>gluLookAt</a:t>
            </a:r>
            <a:endParaRPr lang="en-US" dirty="0" smtClean="0"/>
          </a:p>
          <a:p>
            <a:pPr lvl="1"/>
            <a:r>
              <a:rPr lang="en-US" dirty="0" smtClean="0"/>
              <a:t>(3) you use a combination of </a:t>
            </a:r>
            <a:r>
              <a:rPr lang="en-US" dirty="0" err="1" smtClean="0"/>
              <a:t>glRotatef</a:t>
            </a:r>
            <a:r>
              <a:rPr lang="en-US" dirty="0" smtClean="0"/>
              <a:t>, </a:t>
            </a:r>
            <a:r>
              <a:rPr lang="en-US" dirty="0" err="1" smtClean="0"/>
              <a:t>glScalef</a:t>
            </a:r>
            <a:r>
              <a:rPr lang="en-US" dirty="0" smtClean="0"/>
              <a:t>, and </a:t>
            </a:r>
            <a:r>
              <a:rPr lang="en-US" dirty="0" err="1" smtClean="0"/>
              <a:t>glTranslatef</a:t>
            </a:r>
            <a:r>
              <a:rPr lang="en-US" dirty="0" smtClean="0"/>
              <a:t> commands.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824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glMatrixMode</a:t>
            </a:r>
            <a:endParaRPr lang="en-US" dirty="0"/>
          </a:p>
        </p:txBody>
      </p:sp>
      <p:pic>
        <p:nvPicPr>
          <p:cNvPr id="4" name="Picture 3" descr="Picture 33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41846"/>
            <a:ext cx="9144000" cy="4814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379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7951304" cy="990600"/>
          </a:xfrm>
        </p:spPr>
        <p:txBody>
          <a:bodyPr/>
          <a:lstStyle/>
          <a:p>
            <a:r>
              <a:rPr lang="en-US" sz="4000" dirty="0" smtClean="0"/>
              <a:t>How do you put the projection transformation in GL_PROJECTION?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Two options:</a:t>
            </a:r>
          </a:p>
          <a:p>
            <a:pPr lvl="1"/>
            <a:r>
              <a:rPr lang="en-US" dirty="0" err="1" smtClean="0"/>
              <a:t>glFrustum</a:t>
            </a:r>
            <a:r>
              <a:rPr lang="en-US" dirty="0" smtClean="0"/>
              <a:t>()  (perspective projection)</a:t>
            </a:r>
          </a:p>
          <a:p>
            <a:pPr lvl="1"/>
            <a:r>
              <a:rPr lang="en-US" dirty="0" err="1" smtClean="0"/>
              <a:t>glOrtho</a:t>
            </a:r>
            <a:r>
              <a:rPr lang="en-US" dirty="0" smtClean="0"/>
              <a:t>()    (orthographic projection)</a:t>
            </a:r>
            <a:endParaRPr lang="en-US" dirty="0"/>
          </a:p>
        </p:txBody>
      </p:sp>
      <p:pic>
        <p:nvPicPr>
          <p:cNvPr id="4" name="Picture 3" descr="Screen shot 2013-05-11 at 11.00.0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80601"/>
            <a:ext cx="5134586" cy="2799122"/>
          </a:xfrm>
          <a:prstGeom prst="rect">
            <a:avLst/>
          </a:prstGeom>
        </p:spPr>
      </p:pic>
      <p:pic>
        <p:nvPicPr>
          <p:cNvPr id="5" name="Picture 4" descr="Screen shot 2013-05-11 at 11.00.0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8680" y="3980601"/>
            <a:ext cx="3517900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74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glFrustum</a:t>
            </a:r>
            <a:endParaRPr lang="en-US" dirty="0"/>
          </a:p>
        </p:txBody>
      </p:sp>
      <p:pic>
        <p:nvPicPr>
          <p:cNvPr id="4" name="Picture 3" descr="Screen shot 2013-05-11 at 11.01.1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5798"/>
            <a:ext cx="9144000" cy="5220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79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glOrtho</a:t>
            </a:r>
            <a:endParaRPr lang="en-US" dirty="0"/>
          </a:p>
        </p:txBody>
      </p:sp>
      <p:pic>
        <p:nvPicPr>
          <p:cNvPr id="4" name="Picture 3" descr="Screen shot 2013-05-11 at 11.02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9075"/>
            <a:ext cx="9144000" cy="564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320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801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Timeline (2/2)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9041039"/>
              </p:ext>
            </p:extLst>
          </p:nvPr>
        </p:nvGraphicFramePr>
        <p:xfrm>
          <a:off x="904240" y="1193801"/>
          <a:ext cx="7244078" cy="53913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4868"/>
                <a:gridCol w="1034868"/>
                <a:gridCol w="1034868"/>
                <a:gridCol w="1034868"/>
                <a:gridCol w="1055223"/>
                <a:gridCol w="1014515"/>
                <a:gridCol w="1034868"/>
              </a:tblGrid>
              <a:tr h="1107845">
                <a:tc>
                  <a:txBody>
                    <a:bodyPr/>
                    <a:lstStyle/>
                    <a:p>
                      <a:r>
                        <a:rPr lang="en-US" dirty="0" smtClean="0"/>
                        <a:t>Sun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Tues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Weds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Thurs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Fri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Sat</a:t>
                      </a:r>
                      <a:endParaRPr lang="en-US" dirty="0"/>
                    </a:p>
                  </a:txBody>
                  <a:tcPr/>
                </a:tc>
              </a:tr>
              <a:tr h="995882">
                <a:tc>
                  <a:txBody>
                    <a:bodyPr/>
                    <a:lstStyle/>
                    <a:p>
                      <a:r>
                        <a:rPr lang="en-US" dirty="0" smtClean="0"/>
                        <a:t>Feb 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5 </a:t>
                      </a:r>
                      <a:r>
                        <a:rPr lang="en-US" dirty="0" err="1" smtClean="0"/>
                        <a:t>Lec</a:t>
                      </a:r>
                      <a:r>
                        <a:rPr lang="en-US" baseline="0" dirty="0" smtClean="0"/>
                        <a:t> 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6</a:t>
                      </a:r>
                    </a:p>
                    <a:p>
                      <a:r>
                        <a:rPr lang="en-US" dirty="0" smtClean="0"/>
                        <a:t>1E</a:t>
                      </a:r>
                      <a:r>
                        <a:rPr lang="en-US" baseline="0" dirty="0" smtClean="0"/>
                        <a:t> due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7</a:t>
                      </a:r>
                    </a:p>
                    <a:p>
                      <a:r>
                        <a:rPr lang="en-US" dirty="0" smtClean="0"/>
                        <a:t>Begin 1F, begin</a:t>
                      </a:r>
                      <a:r>
                        <a:rPr lang="en-US" baseline="0" dirty="0" smtClean="0"/>
                        <a:t> 2A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9</a:t>
                      </a:r>
                      <a:endParaRPr lang="en-US" dirty="0"/>
                    </a:p>
                  </a:txBody>
                  <a:tcPr/>
                </a:tc>
              </a:tr>
              <a:tr h="2036471">
                <a:tc>
                  <a:txBody>
                    <a:bodyPr/>
                    <a:lstStyle/>
                    <a:p>
                      <a:r>
                        <a:rPr lang="en-US" dirty="0" smtClean="0"/>
                        <a:t>Feb</a:t>
                      </a:r>
                      <a:r>
                        <a:rPr lang="en-US" baseline="0" dirty="0" smtClean="0"/>
                        <a:t> 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11</a:t>
                      </a:r>
                    </a:p>
                    <a:p>
                      <a:endParaRPr lang="en-US" sz="1600" smtClean="0"/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trike="sngStrike" dirty="0" smtClean="0"/>
                        <a:t>YouTube</a:t>
                      </a:r>
                      <a:endParaRPr lang="en-US" sz="1200" strike="sng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trike="sngStrike" dirty="0" smtClean="0"/>
                        <a:t>YouTube??</a:t>
                      </a:r>
                      <a:endParaRPr lang="en-US" sz="1100" strike="sng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16</a:t>
                      </a:r>
                      <a:endParaRPr lang="en-US" dirty="0"/>
                    </a:p>
                  </a:txBody>
                  <a:tcPr/>
                </a:tc>
              </a:tr>
              <a:tr h="1251118">
                <a:tc>
                  <a:txBody>
                    <a:bodyPr/>
                    <a:lstStyle/>
                    <a:p>
                      <a:r>
                        <a:rPr lang="en-US" dirty="0" smtClean="0"/>
                        <a:t>Feb 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Feb 19</a:t>
                      </a:r>
                    </a:p>
                    <a:p>
                      <a:r>
                        <a:rPr lang="en-US" sz="1800" dirty="0" smtClean="0"/>
                        <a:t>1F due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Feb 21</a:t>
                      </a:r>
                    </a:p>
                    <a:p>
                      <a:r>
                        <a:rPr lang="en-US" sz="1800" strike="sngStrike" dirty="0" smtClean="0"/>
                        <a:t>2A</a:t>
                      </a:r>
                      <a:r>
                        <a:rPr lang="en-US" sz="1800" strike="sngStrike" baseline="0" dirty="0" smtClean="0"/>
                        <a:t> due</a:t>
                      </a:r>
                      <a:r>
                        <a:rPr lang="en-US" sz="1800" baseline="0" dirty="0" smtClean="0"/>
                        <a:t>, begin 2B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22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23</a:t>
                      </a:r>
                    </a:p>
                    <a:p>
                      <a:r>
                        <a:rPr lang="en-US" dirty="0" smtClean="0"/>
                        <a:t>2A due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557" y="2249414"/>
            <a:ext cx="869424" cy="5913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037" y="3705855"/>
            <a:ext cx="6074483" cy="149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408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7544448" cy="990600"/>
          </a:xfrm>
        </p:spPr>
        <p:txBody>
          <a:bodyPr/>
          <a:lstStyle/>
          <a:p>
            <a:r>
              <a:rPr lang="en-US" dirty="0" err="1" smtClean="0"/>
              <a:t>glMatrixMode(GL_TEXTURE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5" name="Picture 4" descr="Picture 33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9" y="1923738"/>
            <a:ext cx="7430441" cy="3886214"/>
          </a:xfrm>
          <a:prstGeom prst="rect">
            <a:avLst/>
          </a:prstGeom>
        </p:spPr>
      </p:pic>
      <p:pic>
        <p:nvPicPr>
          <p:cNvPr id="4" name="Picture 3" descr="Picture 33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6043" y="1754600"/>
            <a:ext cx="4518678" cy="4448698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19619" y="3011628"/>
            <a:ext cx="896909" cy="15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810" y="3255686"/>
            <a:ext cx="896909" cy="15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-15999" y="3447368"/>
            <a:ext cx="896909" cy="15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8916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2B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437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6826358" cy="990600"/>
          </a:xfrm>
        </p:spPr>
        <p:txBody>
          <a:bodyPr/>
          <a:lstStyle/>
          <a:p>
            <a:r>
              <a:rPr lang="en-US" dirty="0" smtClean="0"/>
              <a:t>Project #2B (7%), Due Weds Feb 27th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53713" y="1546841"/>
            <a:ext cx="4200827" cy="4495800"/>
          </a:xfrm>
        </p:spPr>
        <p:txBody>
          <a:bodyPr/>
          <a:lstStyle/>
          <a:p>
            <a:r>
              <a:rPr lang="en-US" sz="2800" dirty="0" smtClean="0"/>
              <a:t>Goal: modify </a:t>
            </a:r>
            <a:r>
              <a:rPr lang="en-US" sz="2800" dirty="0" err="1"/>
              <a:t>M</a:t>
            </a:r>
            <a:r>
              <a:rPr lang="en-US" sz="2800" dirty="0" err="1" smtClean="0"/>
              <a:t>odelView</a:t>
            </a:r>
            <a:r>
              <a:rPr lang="en-US" sz="2800" dirty="0" smtClean="0"/>
              <a:t> matrix to create dog out of spheres and cylinders</a:t>
            </a:r>
          </a:p>
          <a:p>
            <a:r>
              <a:rPr lang="en-US" sz="2800" dirty="0" smtClean="0"/>
              <a:t>New code skeleton: “project2B.cxx”</a:t>
            </a:r>
          </a:p>
          <a:p>
            <a:r>
              <a:rPr lang="en-US" sz="2800" dirty="0" smtClean="0"/>
              <a:t>No geometry file needed.</a:t>
            </a:r>
            <a:endParaRPr lang="en-US" sz="2800" dirty="0"/>
          </a:p>
          <a:p>
            <a:r>
              <a:rPr lang="en-US" sz="2800" dirty="0" smtClean="0"/>
              <a:t>You will be able to do this w/ </a:t>
            </a:r>
            <a:r>
              <a:rPr lang="en-US" sz="2800" dirty="0" err="1" smtClean="0"/>
              <a:t>glPush</a:t>
            </a:r>
            <a:r>
              <a:rPr lang="en-US" sz="2800" dirty="0" smtClean="0"/>
              <a:t>/</a:t>
            </a:r>
            <a:r>
              <a:rPr lang="en-US" sz="2800" dirty="0" err="1" smtClean="0"/>
              <a:t>PopMatrix</a:t>
            </a:r>
            <a:r>
              <a:rPr lang="en-US" sz="2800" dirty="0" smtClean="0"/>
              <a:t>, </a:t>
            </a:r>
            <a:r>
              <a:rPr lang="en-US" sz="2800" dirty="0" err="1" smtClean="0"/>
              <a:t>glRotatef</a:t>
            </a:r>
            <a:r>
              <a:rPr lang="en-US" sz="2800" dirty="0" smtClean="0"/>
              <a:t>, </a:t>
            </a:r>
            <a:r>
              <a:rPr lang="en-US" sz="2800" dirty="0" err="1" smtClean="0"/>
              <a:t>glTranslatef</a:t>
            </a:r>
            <a:r>
              <a:rPr lang="en-US" sz="2800" dirty="0" smtClean="0"/>
              <a:t>, and </a:t>
            </a:r>
            <a:r>
              <a:rPr lang="en-US" sz="2800" dirty="0" err="1" smtClean="0"/>
              <a:t>glScalef</a:t>
            </a:r>
            <a:r>
              <a:rPr lang="en-US" sz="2800" dirty="0" smtClean="0"/>
              <a:t>.</a:t>
            </a:r>
            <a:endParaRPr lang="en-US" sz="2800" dirty="0"/>
          </a:p>
        </p:txBody>
      </p:sp>
      <p:pic>
        <p:nvPicPr>
          <p:cNvPr id="4" name="Picture 3" descr="Screen shot 2013-05-11 at 11.05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4540" y="1546841"/>
            <a:ext cx="3884933" cy="3709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701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6826358" cy="990600"/>
          </a:xfrm>
        </p:spPr>
        <p:txBody>
          <a:bodyPr/>
          <a:lstStyle/>
          <a:p>
            <a:r>
              <a:rPr lang="en-US" dirty="0" smtClean="0"/>
              <a:t>Project #2B (7%), Due Weds Feb 27th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53713" y="1546841"/>
            <a:ext cx="4200827" cy="4495800"/>
          </a:xfrm>
        </p:spPr>
        <p:txBody>
          <a:bodyPr/>
          <a:lstStyle/>
          <a:p>
            <a:r>
              <a:rPr lang="en-US" sz="2800" dirty="0" smtClean="0"/>
              <a:t>Goal: modify </a:t>
            </a:r>
            <a:r>
              <a:rPr lang="en-US" sz="2800" dirty="0" err="1"/>
              <a:t>M</a:t>
            </a:r>
            <a:r>
              <a:rPr lang="en-US" sz="2800" dirty="0" err="1" smtClean="0"/>
              <a:t>odelView</a:t>
            </a:r>
            <a:r>
              <a:rPr lang="en-US" sz="2800" dirty="0" smtClean="0"/>
              <a:t> matrix to create dog out of spheres and cylinders</a:t>
            </a:r>
          </a:p>
          <a:p>
            <a:r>
              <a:rPr lang="en-US" sz="2800" dirty="0" smtClean="0"/>
              <a:t>New code skeleton: “project2B.cxx”</a:t>
            </a:r>
          </a:p>
          <a:p>
            <a:r>
              <a:rPr lang="en-US" sz="2800" dirty="0" smtClean="0"/>
              <a:t>No geometry file needed.</a:t>
            </a:r>
            <a:endParaRPr lang="en-US" sz="2800" dirty="0"/>
          </a:p>
          <a:p>
            <a:r>
              <a:rPr lang="en-US" sz="2800" dirty="0" smtClean="0"/>
              <a:t>You will be able to do this w/ </a:t>
            </a:r>
            <a:r>
              <a:rPr lang="en-US" sz="2800" dirty="0" err="1" smtClean="0"/>
              <a:t>glPush</a:t>
            </a:r>
            <a:r>
              <a:rPr lang="en-US" sz="2800" dirty="0" smtClean="0"/>
              <a:t>/</a:t>
            </a:r>
            <a:r>
              <a:rPr lang="en-US" sz="2800" dirty="0" err="1" smtClean="0"/>
              <a:t>PopMatrix</a:t>
            </a:r>
            <a:r>
              <a:rPr lang="en-US" sz="2800" dirty="0" smtClean="0"/>
              <a:t>, </a:t>
            </a:r>
            <a:r>
              <a:rPr lang="en-US" sz="2800" dirty="0" err="1" smtClean="0"/>
              <a:t>glRotatef</a:t>
            </a:r>
            <a:r>
              <a:rPr lang="en-US" sz="2800" dirty="0" smtClean="0"/>
              <a:t>, </a:t>
            </a:r>
            <a:r>
              <a:rPr lang="en-US" sz="2800" dirty="0" err="1" smtClean="0"/>
              <a:t>glTranslatef</a:t>
            </a:r>
            <a:r>
              <a:rPr lang="en-US" sz="2800" dirty="0" smtClean="0"/>
              <a:t>, and </a:t>
            </a:r>
            <a:r>
              <a:rPr lang="en-US" sz="2800" dirty="0" err="1" smtClean="0"/>
              <a:t>glScalef</a:t>
            </a:r>
            <a:r>
              <a:rPr lang="en-US" sz="2800" dirty="0" smtClean="0"/>
              <a:t>.</a:t>
            </a:r>
            <a:endParaRPr lang="en-US" sz="2800" dirty="0"/>
          </a:p>
        </p:txBody>
      </p:sp>
      <p:pic>
        <p:nvPicPr>
          <p:cNvPr id="4" name="Picture 3" descr="Screen shot 2013-05-11 at 11.05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4540" y="1546841"/>
            <a:ext cx="3884933" cy="3709144"/>
          </a:xfrm>
          <a:prstGeom prst="rect">
            <a:avLst/>
          </a:prstGeom>
        </p:spPr>
      </p:pic>
      <p:pic>
        <p:nvPicPr>
          <p:cNvPr id="6" name="Picture 5" descr="14054538_10210342228491256_6599000231036702435_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80" y="1660407"/>
            <a:ext cx="6930124" cy="5197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3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 of project2B.cxx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Routine for generating spheres</a:t>
            </a:r>
          </a:p>
          <a:p>
            <a:r>
              <a:rPr lang="en-US" dirty="0" smtClean="0"/>
              <a:t>Routine for generating cylinders</a:t>
            </a:r>
          </a:p>
          <a:p>
            <a:r>
              <a:rPr lang="en-US" dirty="0" smtClean="0"/>
              <a:t>Routine for generating head, eyes, and pupils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285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correct answer?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The correct answer is:</a:t>
            </a:r>
          </a:p>
          <a:p>
            <a:pPr lvl="1"/>
            <a:r>
              <a:rPr lang="en-US" dirty="0" smtClean="0"/>
              <a:t>Something that looks like a dog</a:t>
            </a:r>
          </a:p>
          <a:p>
            <a:pPr lvl="2"/>
            <a:r>
              <a:rPr lang="en-US" dirty="0" smtClean="0"/>
              <a:t>No obvious problems with output geometry.</a:t>
            </a:r>
          </a:p>
          <a:p>
            <a:pPr lvl="1"/>
            <a:r>
              <a:rPr lang="en-US" dirty="0" smtClean="0"/>
              <a:t>Something that uses the sphere and cylinder classes.</a:t>
            </a:r>
          </a:p>
          <a:p>
            <a:pPr lvl="2"/>
            <a:r>
              <a:rPr lang="en-US" dirty="0" smtClean="0"/>
              <a:t>If you use something else, please clear it with me first.</a:t>
            </a:r>
          </a:p>
          <a:p>
            <a:pPr lvl="3"/>
            <a:r>
              <a:rPr lang="en-US" dirty="0" smtClean="0"/>
              <a:t>I may fail your project if I think you are using outside resources that make the project too easy.</a:t>
            </a:r>
          </a:p>
          <a:p>
            <a:pPr lvl="1"/>
            <a:r>
              <a:rPr lang="en-US" dirty="0" smtClean="0"/>
              <a:t>Something that uses rotation for the neck and tail.</a:t>
            </a:r>
          </a:p>
          <a:p>
            <a:pPr lvl="1"/>
            <a:endParaRPr lang="en-US" dirty="0"/>
          </a:p>
          <a:p>
            <a:r>
              <a:rPr lang="en-US" dirty="0" smtClean="0"/>
              <a:t>Aside from that, feel free to be as creative as you want … color, breed, etc.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067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3-05-11 at 8.06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" y="0"/>
            <a:ext cx="90644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154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3-05-11 at 8.15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0"/>
            <a:ext cx="65883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95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3-05-11 at 8.26.0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00" y="0"/>
            <a:ext cx="69466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02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3-05-11 at 8.40.3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9144000" cy="5270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89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Midterm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Date: Tues Feb 26th</a:t>
            </a:r>
          </a:p>
          <a:p>
            <a:r>
              <a:rPr lang="en-US" strike="sngStrike" dirty="0" smtClean="0"/>
              <a:t>Considering different plan: 25 &amp; 5</a:t>
            </a:r>
          </a:p>
          <a:p>
            <a:pPr lvl="1"/>
            <a:r>
              <a:rPr lang="en-US" strike="sngStrike" dirty="0" smtClean="0"/>
              <a:t>Still no feedback </a:t>
            </a:r>
            <a:r>
              <a:rPr lang="en-US" strike="sngStrike" dirty="0" smtClean="0"/>
              <a:t>received</a:t>
            </a:r>
          </a:p>
          <a:p>
            <a:r>
              <a:rPr lang="en-US" dirty="0" smtClean="0"/>
              <a:t>Midterm worth 30 points, no quiz on Week 10</a:t>
            </a:r>
            <a:endParaRPr lang="en-US" dirty="0" smtClean="0"/>
          </a:p>
          <a:p>
            <a:r>
              <a:rPr lang="en-US" dirty="0" smtClean="0"/>
              <a:t>Details:</a:t>
            </a:r>
          </a:p>
          <a:p>
            <a:pPr lvl="1"/>
            <a:r>
              <a:rPr lang="en-US" dirty="0" smtClean="0"/>
              <a:t>No </a:t>
            </a:r>
            <a:r>
              <a:rPr lang="en-US" dirty="0"/>
              <a:t>notes.</a:t>
            </a:r>
          </a:p>
          <a:p>
            <a:pPr lvl="1"/>
            <a:r>
              <a:rPr lang="en-US" dirty="0"/>
              <a:t>Not expected to memorize </a:t>
            </a:r>
            <a:r>
              <a:rPr lang="en-US" dirty="0" err="1"/>
              <a:t>Phong</a:t>
            </a:r>
            <a:r>
              <a:rPr lang="en-US" dirty="0"/>
              <a:t> shading equation.</a:t>
            </a:r>
          </a:p>
          <a:p>
            <a:pPr lvl="1"/>
            <a:r>
              <a:rPr lang="en-US" dirty="0"/>
              <a:t>Will be derived directly from 1A-1F, 2A.  Not 2B.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159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your reference</a:t>
            </a:r>
            <a:r>
              <a:rPr lang="en-US" smtClean="0"/>
              <a:t>: my dog</a:t>
            </a:r>
            <a:endParaRPr lang="en-US"/>
          </a:p>
        </p:txBody>
      </p:sp>
      <p:pic>
        <p:nvPicPr>
          <p:cNvPr id="4" name="Picture 3" descr="Screen shot 2013-05-12 at 12.31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0182"/>
            <a:ext cx="9144000" cy="4809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799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Transparent Geometry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20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38200" y="1752600"/>
            <a:ext cx="7772400" cy="1143000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</a:rPr>
              <a:t>Compositing and Blending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524000" y="3276600"/>
            <a:ext cx="6400800" cy="1752600"/>
          </a:xfrm>
        </p:spPr>
        <p:txBody>
          <a:bodyPr>
            <a:normAutofit fontScale="92500"/>
          </a:bodyPr>
          <a:lstStyle/>
          <a:p>
            <a:r>
              <a:rPr lang="en-US">
                <a:latin typeface="Arial" charset="0"/>
                <a:ea typeface="ＭＳ Ｐゴシック" charset="0"/>
              </a:rPr>
              <a:t>Ed Angel</a:t>
            </a:r>
          </a:p>
          <a:p>
            <a:r>
              <a:rPr lang="en-US">
                <a:latin typeface="Arial" charset="0"/>
                <a:ea typeface="ＭＳ Ｐゴシック" charset="0"/>
              </a:rPr>
              <a:t>Professor of Computer Science, Electrical and Computer Engineering, and Media Arts</a:t>
            </a:r>
          </a:p>
          <a:p>
            <a:r>
              <a:rPr lang="en-US">
                <a:latin typeface="Arial" charset="0"/>
                <a:ea typeface="ＭＳ Ｐゴシック" charset="0"/>
              </a:rPr>
              <a:t>University of New Mexico</a:t>
            </a:r>
          </a:p>
        </p:txBody>
      </p:sp>
    </p:spTree>
    <p:extLst>
      <p:ext uri="{BB962C8B-B14F-4D97-AF65-F5344CB8AC3E}">
        <p14:creationId xmlns:p14="http://schemas.microsoft.com/office/powerpoint/2010/main" val="57186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5C7551F4-C2EC-C045-B913-AE775587413E}" type="slidenum">
              <a:rPr lang="es-ES" sz="1000">
                <a:solidFill>
                  <a:srgbClr val="000000"/>
                </a:solidFill>
                <a:latin typeface="Arial" charset="0"/>
              </a:rPr>
              <a:pPr lvl="1"/>
              <a:t>53</a:t>
            </a:fld>
            <a:endParaRPr lang="es-ES" sz="10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4099" name="Footer Placeholder 4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 sz="1400">
                <a:solidFill>
                  <a:srgbClr val="000000"/>
                </a:solidFill>
              </a:rPr>
              <a:t>Angel: Interactive Computer Graphics 5E © Addison-Wesley 2009</a:t>
            </a:r>
          </a:p>
        </p:txBody>
      </p:sp>
      <p:sp>
        <p:nvSpPr>
          <p:cNvPr id="410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</a:rPr>
              <a:t>Opacity and Transparency</a:t>
            </a:r>
          </a:p>
        </p:txBody>
      </p:sp>
      <p:sp>
        <p:nvSpPr>
          <p:cNvPr id="410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700">
                <a:latin typeface="Arial" charset="0"/>
                <a:ea typeface="ＭＳ Ｐゴシック" charset="0"/>
              </a:rPr>
              <a:t>Opaque surfaces permit no light to pass through</a:t>
            </a:r>
          </a:p>
          <a:p>
            <a:r>
              <a:rPr lang="en-US" sz="2700">
                <a:latin typeface="Arial" charset="0"/>
                <a:ea typeface="ＭＳ Ｐゴシック" charset="0"/>
              </a:rPr>
              <a:t>Transparent surfaces permit all light to pass</a:t>
            </a:r>
          </a:p>
          <a:p>
            <a:r>
              <a:rPr lang="en-US" sz="2700">
                <a:latin typeface="Arial" charset="0"/>
                <a:ea typeface="ＭＳ Ｐゴシック" charset="0"/>
              </a:rPr>
              <a:t>Translucent surfaces pass some light</a:t>
            </a:r>
          </a:p>
          <a:p>
            <a:pPr>
              <a:buFontTx/>
              <a:buNone/>
            </a:pPr>
            <a:r>
              <a:rPr lang="en-US" sz="2700">
                <a:latin typeface="Arial" charset="0"/>
                <a:ea typeface="ＭＳ Ｐゴシック" charset="0"/>
              </a:rPr>
              <a:t>         translucency = 1 – opacity (</a:t>
            </a:r>
            <a:r>
              <a:rPr lang="en-US" sz="2700">
                <a:latin typeface="Symbol" charset="0"/>
                <a:ea typeface="ＭＳ Ｐゴシック" charset="0"/>
              </a:rPr>
              <a:t>a</a:t>
            </a:r>
            <a:r>
              <a:rPr lang="en-US" sz="2700">
                <a:latin typeface="Arial" charset="0"/>
                <a:ea typeface="ＭＳ Ｐゴシック" charset="0"/>
              </a:rPr>
              <a:t>)</a:t>
            </a:r>
          </a:p>
        </p:txBody>
      </p:sp>
      <p:pic>
        <p:nvPicPr>
          <p:cNvPr id="4102" name="Picture 5" descr="C:\BOOK\OpenGL\Paul Final\Art\jpeg\AN07F3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3886200"/>
            <a:ext cx="4114800" cy="246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3" name="Line 6"/>
          <p:cNvSpPr>
            <a:spLocks noChangeShapeType="1"/>
          </p:cNvSpPr>
          <p:nvPr/>
        </p:nvSpPr>
        <p:spPr bwMode="auto">
          <a:xfrm flipH="1" flipV="1">
            <a:off x="4876800" y="5029200"/>
            <a:ext cx="533400" cy="6096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anchor="ctr" anchorCtr="1"/>
          <a:lstStyle/>
          <a:p>
            <a:pPr defTabSz="914400" eaLnBrk="0" hangingPunct="0"/>
            <a:endParaRPr lang="en-US" sz="2400" smtClean="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104" name="Text Box 7"/>
          <p:cNvSpPr txBox="1">
            <a:spLocks noChangeArrowheads="1"/>
          </p:cNvSpPr>
          <p:nvPr/>
        </p:nvSpPr>
        <p:spPr bwMode="auto">
          <a:xfrm>
            <a:off x="4354513" y="5480050"/>
            <a:ext cx="28273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Ctr="1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defTabSz="914400" eaLnBrk="0" hangingPunct="0"/>
            <a:r>
              <a:rPr lang="en-US" smtClean="0">
                <a:solidFill>
                  <a:srgbClr val="000000"/>
                </a:solidFill>
                <a:latin typeface="Arial" charset="0"/>
              </a:rPr>
              <a:t>opaque</a:t>
            </a:r>
            <a:r>
              <a:rPr lang="en-US" smtClean="0">
                <a:solidFill>
                  <a:srgbClr val="000000"/>
                </a:solidFill>
              </a:rPr>
              <a:t> surface </a:t>
            </a:r>
            <a:r>
              <a:rPr lang="en-US" smtClean="0">
                <a:solidFill>
                  <a:srgbClr val="000000"/>
                </a:solidFill>
                <a:latin typeface="Symbol" charset="0"/>
              </a:rPr>
              <a:t>a</a:t>
            </a:r>
            <a:r>
              <a:rPr lang="en-US" smtClean="0">
                <a:solidFill>
                  <a:srgbClr val="000000"/>
                </a:solidFill>
              </a:rPr>
              <a:t> =1</a:t>
            </a:r>
          </a:p>
        </p:txBody>
      </p:sp>
    </p:spTree>
    <p:extLst>
      <p:ext uri="{BB962C8B-B14F-4D97-AF65-F5344CB8AC3E}">
        <p14:creationId xmlns:p14="http://schemas.microsoft.com/office/powerpoint/2010/main" val="1214063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Transparency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If you have an opaque red square in front of a blue square, what color would you see?</a:t>
            </a:r>
          </a:p>
          <a:p>
            <a:pPr lvl="1"/>
            <a:r>
              <a:rPr lang="en-US" dirty="0" smtClean="0"/>
              <a:t>Red</a:t>
            </a:r>
          </a:p>
          <a:p>
            <a:r>
              <a:rPr lang="en-US" dirty="0" smtClean="0"/>
              <a:t>If you have a 50% transparent red square in front of a blue square, what color would you see?</a:t>
            </a:r>
          </a:p>
          <a:p>
            <a:pPr lvl="1"/>
            <a:r>
              <a:rPr lang="en-US" dirty="0" smtClean="0"/>
              <a:t>Purple</a:t>
            </a:r>
          </a:p>
          <a:p>
            <a:r>
              <a:rPr lang="en-US" dirty="0" smtClean="0"/>
              <a:t>If you have a 100% transparent red square in front of a blue square, what color would you see?</a:t>
            </a:r>
          </a:p>
          <a:p>
            <a:pPr lvl="1"/>
            <a:r>
              <a:rPr lang="en-US" dirty="0" smtClean="0"/>
              <a:t>Blue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500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(One) Formula For Transparency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Front = (</a:t>
            </a:r>
            <a:r>
              <a:rPr lang="en-US" dirty="0" err="1" smtClean="0"/>
              <a:t>Fr,Fg,Fb,Fa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a = alpha, transparency factor</a:t>
            </a:r>
          </a:p>
          <a:p>
            <a:pPr lvl="2"/>
            <a:r>
              <a:rPr lang="en-US" dirty="0" smtClean="0"/>
              <a:t>Sometimes percent</a:t>
            </a:r>
          </a:p>
          <a:p>
            <a:pPr lvl="2"/>
            <a:r>
              <a:rPr lang="en-US" dirty="0" smtClean="0"/>
              <a:t>Typically 0-255, with 255 = 100%, 0 = 0%</a:t>
            </a:r>
          </a:p>
          <a:p>
            <a:r>
              <a:rPr lang="en-US" dirty="0" smtClean="0"/>
              <a:t>Back = (</a:t>
            </a:r>
            <a:r>
              <a:rPr lang="en-US" dirty="0" err="1" smtClean="0"/>
              <a:t>Br,Bg,Bb,Ba</a:t>
            </a:r>
            <a:r>
              <a:rPr lang="en-US" dirty="0" smtClean="0"/>
              <a:t>)</a:t>
            </a:r>
          </a:p>
          <a:p>
            <a:r>
              <a:rPr lang="en-US" dirty="0" smtClean="0"/>
              <a:t>Equation = (Fa*Fr+(1-Fa)*Br, 	</a:t>
            </a:r>
            <a:r>
              <a:rPr lang="en-US" dirty="0" smtClean="0"/>
              <a:t>   </a:t>
            </a:r>
            <a:r>
              <a:rPr lang="en-US" dirty="0" smtClean="0"/>
              <a:t>				</a:t>
            </a:r>
            <a:r>
              <a:rPr lang="en-US" dirty="0" smtClean="0"/>
              <a:t>   Fa*</a:t>
            </a:r>
            <a:r>
              <a:rPr lang="en-US" dirty="0" err="1" smtClean="0"/>
              <a:t>Fg</a:t>
            </a:r>
            <a:r>
              <a:rPr lang="en-US" dirty="0" smtClean="0"/>
              <a:t>+</a:t>
            </a:r>
            <a:r>
              <a:rPr lang="en-US" dirty="0"/>
              <a:t>(1-Fa)*</a:t>
            </a:r>
            <a:r>
              <a:rPr lang="en-US" dirty="0" err="1" smtClean="0"/>
              <a:t>Bg</a:t>
            </a:r>
            <a:r>
              <a:rPr lang="en-US" dirty="0" smtClean="0"/>
              <a:t>, </a:t>
            </a:r>
            <a:r>
              <a:rPr lang="en-US" dirty="0"/>
              <a:t>					</a:t>
            </a: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dirty="0" smtClean="0"/>
              <a:t>Fa*Fb</a:t>
            </a:r>
            <a:r>
              <a:rPr lang="en-US" dirty="0"/>
              <a:t>+(1-Fa)*Bb</a:t>
            </a:r>
            <a:r>
              <a:rPr lang="en-US" dirty="0" smtClean="0"/>
              <a:t>, </a:t>
            </a:r>
            <a:r>
              <a:rPr lang="en-US" dirty="0"/>
              <a:t>					</a:t>
            </a: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dirty="0" smtClean="0"/>
              <a:t>Fa</a:t>
            </a:r>
            <a:r>
              <a:rPr lang="en-US" dirty="0" smtClean="0"/>
              <a:t>+</a:t>
            </a:r>
            <a:r>
              <a:rPr lang="en-US" dirty="0"/>
              <a:t>(1-Fa)*</a:t>
            </a:r>
            <a:r>
              <a:rPr lang="en-US" dirty="0" smtClean="0"/>
              <a:t>Ba)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22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Transparency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If you have an 25% transparent red square (255,0,0) in front of a blue square (0,0,255), what color would you see (in RGB)?</a:t>
            </a:r>
          </a:p>
          <a:p>
            <a:pPr lvl="1"/>
            <a:r>
              <a:rPr lang="en-US" dirty="0" smtClean="0"/>
              <a:t>(192,0,64)</a:t>
            </a:r>
          </a:p>
          <a:p>
            <a:r>
              <a:rPr lang="en-US" dirty="0"/>
              <a:t>If you have an 25% transparent </a:t>
            </a:r>
            <a:r>
              <a:rPr lang="en-US" dirty="0" smtClean="0"/>
              <a:t>blue </a:t>
            </a:r>
            <a:r>
              <a:rPr lang="en-US" dirty="0"/>
              <a:t>square </a:t>
            </a:r>
            <a:r>
              <a:rPr lang="en-US" dirty="0" smtClean="0"/>
              <a:t>(0,0,255) </a:t>
            </a:r>
            <a:r>
              <a:rPr lang="en-US" dirty="0"/>
              <a:t>in front of a </a:t>
            </a:r>
            <a:r>
              <a:rPr lang="en-US" dirty="0" smtClean="0"/>
              <a:t>red </a:t>
            </a:r>
            <a:r>
              <a:rPr lang="en-US" dirty="0"/>
              <a:t>square </a:t>
            </a:r>
            <a:r>
              <a:rPr lang="en-US" dirty="0" smtClean="0"/>
              <a:t>(255,0,0)</a:t>
            </a:r>
            <a:r>
              <a:rPr lang="en-US" dirty="0"/>
              <a:t>, what color would you see (in RGB)?</a:t>
            </a:r>
          </a:p>
          <a:p>
            <a:pPr lvl="1"/>
            <a:r>
              <a:rPr lang="en-US" dirty="0" smtClean="0"/>
              <a:t>(64,0,192)</a:t>
            </a:r>
          </a:p>
        </p:txBody>
      </p:sp>
    </p:spTree>
    <p:extLst>
      <p:ext uri="{BB962C8B-B14F-4D97-AF65-F5344CB8AC3E}">
        <p14:creationId xmlns:p14="http://schemas.microsoft.com/office/powerpoint/2010/main" val="1347729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Per pixel storage:</a:t>
            </a:r>
          </a:p>
          <a:p>
            <a:pPr lvl="1"/>
            <a:r>
              <a:rPr lang="en-US" dirty="0" smtClean="0"/>
              <a:t>RGB: 3 bytes</a:t>
            </a:r>
          </a:p>
          <a:p>
            <a:pPr lvl="1"/>
            <a:r>
              <a:rPr lang="en-US" dirty="0" smtClean="0"/>
              <a:t>Alpha: 1 byte</a:t>
            </a:r>
          </a:p>
          <a:p>
            <a:pPr lvl="1"/>
            <a:r>
              <a:rPr lang="en-US" dirty="0" smtClean="0"/>
              <a:t>Z: 4 bytes</a:t>
            </a:r>
          </a:p>
          <a:p>
            <a:pPr lvl="1"/>
            <a:endParaRPr lang="en-US" dirty="0"/>
          </a:p>
          <a:p>
            <a:r>
              <a:rPr lang="en-US" dirty="0" smtClean="0"/>
              <a:t>Alpha used to control blending of current color and new colors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547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6712712" cy="990600"/>
          </a:xfrm>
        </p:spPr>
        <p:txBody>
          <a:bodyPr/>
          <a:lstStyle/>
          <a:p>
            <a:r>
              <a:rPr lang="en-US" dirty="0" smtClean="0"/>
              <a:t>Vocab term reminder: fragment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Fragment is the contribution of a triangle to a single pixel</a:t>
            </a:r>
          </a:p>
          <a:p>
            <a:endParaRPr lang="en-US" dirty="0"/>
          </a:p>
        </p:txBody>
      </p:sp>
      <p:pic>
        <p:nvPicPr>
          <p:cNvPr id="4" name="Picture 3" descr="Screen shot 2016-10-06 at 8.08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3626" y="2445631"/>
            <a:ext cx="5891401" cy="4033752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5510014" y="6150814"/>
            <a:ext cx="1553300" cy="367369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036" y="4362613"/>
            <a:ext cx="300659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Almost certain to use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term “fragment” on midterm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and expect that you know 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what it means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3946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Imagine pixel (</a:t>
            </a:r>
            <a:r>
              <a:rPr lang="en-US" dirty="0" err="1" smtClean="0"/>
              <a:t>i</a:t>
            </a:r>
            <a:r>
              <a:rPr lang="en-US" dirty="0" smtClean="0"/>
              <a:t>, j) has:</a:t>
            </a:r>
          </a:p>
          <a:p>
            <a:pPr lvl="1"/>
            <a:r>
              <a:rPr lang="en-US" dirty="0" smtClean="0"/>
              <a:t>RGB = 255/255/255</a:t>
            </a:r>
          </a:p>
          <a:p>
            <a:pPr lvl="1"/>
            <a:r>
              <a:rPr lang="en-US" dirty="0" smtClean="0"/>
              <a:t>Alpha=255</a:t>
            </a:r>
          </a:p>
          <a:p>
            <a:pPr lvl="1"/>
            <a:r>
              <a:rPr lang="en-US" dirty="0" smtClean="0"/>
              <a:t>Depth = -0.5</a:t>
            </a:r>
          </a:p>
          <a:p>
            <a:r>
              <a:rPr lang="en-US" dirty="0" smtClean="0"/>
              <a:t>And we contribute fragment:</a:t>
            </a:r>
          </a:p>
          <a:p>
            <a:pPr lvl="1"/>
            <a:r>
              <a:rPr lang="en-US" dirty="0" smtClean="0"/>
              <a:t>RGB=0/0/0</a:t>
            </a:r>
          </a:p>
          <a:p>
            <a:pPr lvl="1"/>
            <a:r>
              <a:rPr lang="en-US" dirty="0" smtClean="0"/>
              <a:t>Alpha=128</a:t>
            </a:r>
          </a:p>
          <a:p>
            <a:pPr lvl="1"/>
            <a:r>
              <a:rPr lang="en-US" dirty="0" smtClean="0"/>
              <a:t>Depth = -0.25</a:t>
            </a:r>
          </a:p>
          <a:p>
            <a:r>
              <a:rPr lang="en-US" dirty="0" smtClean="0"/>
              <a:t>What do we get?</a:t>
            </a:r>
            <a:endParaRPr lang="en-US" dirty="0"/>
          </a:p>
          <a:p>
            <a:r>
              <a:rPr lang="en-US" dirty="0" smtClean="0"/>
              <a:t>Answer: 128/128/128, Z = -0.25</a:t>
            </a:r>
          </a:p>
          <a:p>
            <a:r>
              <a:rPr lang="en-US" dirty="0" smtClean="0"/>
              <a:t>What’s the alpha?</a:t>
            </a:r>
          </a:p>
        </p:txBody>
      </p:sp>
    </p:spTree>
    <p:extLst>
      <p:ext uri="{BB962C8B-B14F-4D97-AF65-F5344CB8AC3E}">
        <p14:creationId xmlns:p14="http://schemas.microsoft.com/office/powerpoint/2010/main" val="73891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Midterm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Questions will mostly derive from Project 1A, 1B, 1C, 1D, 1E, 1F, 2A</a:t>
            </a:r>
          </a:p>
          <a:p>
            <a:r>
              <a:rPr lang="en-US" dirty="0" smtClean="0"/>
              <a:t>Example: here’s a triangle, what pixels does it contribute to?</a:t>
            </a:r>
          </a:p>
          <a:p>
            <a:pPr lvl="1"/>
            <a:r>
              <a:rPr lang="en-US" dirty="0" smtClean="0"/>
              <a:t>Example: write GL program to do something</a:t>
            </a:r>
          </a:p>
          <a:p>
            <a:pPr lvl="2"/>
            <a:r>
              <a:rPr lang="en-US" dirty="0" smtClean="0"/>
              <a:t>errors in syntax will receive minor deductions</a:t>
            </a:r>
          </a:p>
          <a:p>
            <a:r>
              <a:rPr lang="en-US" dirty="0" smtClean="0"/>
              <a:t>No notes, closed book, no calculators, internet, etc.</a:t>
            </a:r>
          </a:p>
        </p:txBody>
      </p:sp>
    </p:spTree>
    <p:extLst>
      <p:ext uri="{BB962C8B-B14F-4D97-AF65-F5344CB8AC3E}">
        <p14:creationId xmlns:p14="http://schemas.microsoft.com/office/powerpoint/2010/main" val="571070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Imagine pixel (</a:t>
            </a:r>
            <a:r>
              <a:rPr lang="en-US" dirty="0" err="1" smtClean="0"/>
              <a:t>i</a:t>
            </a:r>
            <a:r>
              <a:rPr lang="en-US" dirty="0" smtClean="0"/>
              <a:t>, j) has:</a:t>
            </a:r>
          </a:p>
          <a:p>
            <a:pPr lvl="1"/>
            <a:r>
              <a:rPr lang="en-US" dirty="0" smtClean="0"/>
              <a:t>RGB = 255/255/255</a:t>
            </a:r>
          </a:p>
          <a:p>
            <a:pPr lvl="1"/>
            <a:r>
              <a:rPr lang="en-US" dirty="0" smtClean="0"/>
              <a:t>Alpha=</a:t>
            </a:r>
            <a:r>
              <a:rPr lang="en-US" dirty="0" smtClean="0">
                <a:solidFill>
                  <a:srgbClr val="FF0000"/>
                </a:solidFill>
              </a:rPr>
              <a:t>128</a:t>
            </a:r>
          </a:p>
          <a:p>
            <a:pPr lvl="1"/>
            <a:r>
              <a:rPr lang="en-US" dirty="0" smtClean="0"/>
              <a:t>Depth = </a:t>
            </a:r>
            <a:r>
              <a:rPr lang="en-US" dirty="0" smtClean="0">
                <a:solidFill>
                  <a:srgbClr val="FF0000"/>
                </a:solidFill>
              </a:rPr>
              <a:t>-0.25</a:t>
            </a:r>
          </a:p>
          <a:p>
            <a:r>
              <a:rPr lang="en-US" dirty="0" smtClean="0"/>
              <a:t>And we contribute fragment:</a:t>
            </a:r>
          </a:p>
          <a:p>
            <a:pPr lvl="1"/>
            <a:r>
              <a:rPr lang="en-US" dirty="0" smtClean="0"/>
              <a:t>RGB=0/0/0</a:t>
            </a:r>
          </a:p>
          <a:p>
            <a:pPr lvl="1"/>
            <a:r>
              <a:rPr lang="en-US" dirty="0" smtClean="0"/>
              <a:t>Alpha=</a:t>
            </a:r>
            <a:r>
              <a:rPr lang="en-US" dirty="0" smtClean="0">
                <a:solidFill>
                  <a:srgbClr val="FF0000"/>
                </a:solidFill>
              </a:rPr>
              <a:t>255</a:t>
            </a:r>
          </a:p>
          <a:p>
            <a:pPr lvl="1"/>
            <a:r>
              <a:rPr lang="en-US" dirty="0" smtClean="0"/>
              <a:t>Depth = </a:t>
            </a:r>
            <a:r>
              <a:rPr lang="en-US" dirty="0" smtClean="0">
                <a:solidFill>
                  <a:srgbClr val="FF0000"/>
                </a:solidFill>
              </a:rPr>
              <a:t>-0.5</a:t>
            </a:r>
          </a:p>
          <a:p>
            <a:r>
              <a:rPr lang="en-US" dirty="0" smtClean="0"/>
              <a:t>What do we get?</a:t>
            </a:r>
            <a:endParaRPr lang="en-US" dirty="0"/>
          </a:p>
          <a:p>
            <a:r>
              <a:rPr lang="en-US" dirty="0" smtClean="0"/>
              <a:t>Answer: (probably) 128/128/128, Z = -0.25</a:t>
            </a:r>
          </a:p>
          <a:p>
            <a:r>
              <a:rPr lang="en-US" dirty="0" smtClean="0"/>
              <a:t>What’s the alpha?</a:t>
            </a:r>
          </a:p>
        </p:txBody>
      </p:sp>
    </p:spTree>
    <p:extLst>
      <p:ext uri="{BB962C8B-B14F-4D97-AF65-F5344CB8AC3E}">
        <p14:creationId xmlns:p14="http://schemas.microsoft.com/office/powerpoint/2010/main" val="650522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System doesn’t work well for transparency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Contribute fragments in this order:</a:t>
            </a:r>
          </a:p>
          <a:p>
            <a:pPr lvl="1"/>
            <a:r>
              <a:rPr lang="en-US" dirty="0" smtClean="0"/>
              <a:t>Z=-0.1</a:t>
            </a:r>
          </a:p>
          <a:p>
            <a:pPr lvl="1"/>
            <a:r>
              <a:rPr lang="en-US" dirty="0" smtClean="0"/>
              <a:t>Z=-0.9</a:t>
            </a:r>
          </a:p>
          <a:p>
            <a:pPr lvl="1"/>
            <a:r>
              <a:rPr lang="en-US" dirty="0" smtClean="0"/>
              <a:t>Z=-0.5</a:t>
            </a:r>
          </a:p>
          <a:p>
            <a:pPr lvl="1"/>
            <a:r>
              <a:rPr lang="en-US" dirty="0" smtClean="0"/>
              <a:t>Z=-0.4</a:t>
            </a:r>
          </a:p>
          <a:p>
            <a:pPr lvl="1"/>
            <a:r>
              <a:rPr lang="en-US" dirty="0" smtClean="0"/>
              <a:t>Z=-0.6</a:t>
            </a:r>
          </a:p>
          <a:p>
            <a:r>
              <a:rPr lang="en-US" dirty="0" smtClean="0"/>
              <a:t>Model is too simple.  Not enough info to resolve!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671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6DBFA0D4-FD2F-BB41-873D-49B945F165CE}" type="slidenum">
              <a:rPr lang="es-ES" sz="1000">
                <a:solidFill>
                  <a:srgbClr val="000000"/>
                </a:solidFill>
                <a:latin typeface="Arial" charset="0"/>
              </a:rPr>
              <a:pPr lvl="1"/>
              <a:t>62</a:t>
            </a:fld>
            <a:endParaRPr lang="es-ES" sz="10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0243" name="Footer Placeholder 4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 sz="1400">
                <a:solidFill>
                  <a:srgbClr val="000000"/>
                </a:solidFill>
              </a:rPr>
              <a:t>Angel: Interactive Computer Graphics 5E © Addison-Wesley 2009</a:t>
            </a:r>
          </a:p>
        </p:txBody>
      </p:sp>
      <p:sp>
        <p:nvSpPr>
          <p:cNvPr id="1024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</a:rPr>
              <a:t>Order Dependency</a:t>
            </a:r>
          </a:p>
        </p:txBody>
      </p:sp>
      <p:sp>
        <p:nvSpPr>
          <p:cNvPr id="1024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</a:rPr>
              <a:t>Is this image correct?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Probably not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Polygons are rendered</a:t>
            </a:r>
          </a:p>
          <a:p>
            <a:pPr lvl="1">
              <a:buFontTx/>
              <a:buNone/>
            </a:pPr>
            <a:r>
              <a:rPr lang="en-US">
                <a:latin typeface="Arial" charset="0"/>
                <a:ea typeface="ＭＳ Ｐゴシック" charset="0"/>
              </a:rPr>
              <a:t>in the order they pass</a:t>
            </a:r>
          </a:p>
          <a:p>
            <a:pPr lvl="1">
              <a:buFontTx/>
              <a:buNone/>
            </a:pPr>
            <a:r>
              <a:rPr lang="en-US">
                <a:latin typeface="Arial" charset="0"/>
                <a:ea typeface="ＭＳ Ｐゴシック" charset="0"/>
              </a:rPr>
              <a:t>down the pipeline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Blending functions</a:t>
            </a:r>
          </a:p>
          <a:p>
            <a:pPr lvl="1">
              <a:buFontTx/>
              <a:buNone/>
            </a:pPr>
            <a:r>
              <a:rPr lang="en-US">
                <a:latin typeface="Arial" charset="0"/>
                <a:ea typeface="ＭＳ Ｐゴシック" charset="0"/>
              </a:rPr>
              <a:t>are order dependent</a:t>
            </a:r>
          </a:p>
        </p:txBody>
      </p:sp>
      <p:pic>
        <p:nvPicPr>
          <p:cNvPr id="10246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5" t="12050" r="9055" b="12050"/>
          <a:stretch>
            <a:fillRect/>
          </a:stretch>
        </p:blipFill>
        <p:spPr bwMode="auto">
          <a:xfrm>
            <a:off x="4724400" y="1600200"/>
            <a:ext cx="3962400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8772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you sort?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1) Calculate depth of each triangle center.</a:t>
            </a:r>
          </a:p>
          <a:p>
            <a:r>
              <a:rPr lang="en-US" dirty="0" smtClean="0"/>
              <a:t>2) Sort based on depth</a:t>
            </a:r>
          </a:p>
          <a:p>
            <a:pPr lvl="1"/>
            <a:r>
              <a:rPr lang="en-US" dirty="0" smtClean="0"/>
              <a:t>Not perfect, but good</a:t>
            </a:r>
          </a:p>
          <a:p>
            <a:endParaRPr lang="en-US" dirty="0" smtClean="0"/>
          </a:p>
          <a:p>
            <a:r>
              <a:rPr lang="en-US" dirty="0" smtClean="0"/>
              <a:t>In practice: sort along X, Y, and Z and use “dominant axis” and only do “perfect sort” when rotation stops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189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there is a problem…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07153" y="1729418"/>
            <a:ext cx="3953919" cy="2386958"/>
          </a:xfrm>
          <a:prstGeom prst="rect">
            <a:avLst/>
          </a:prstGeom>
          <a:noFill/>
          <a:ln w="57150" cmpd="sng">
            <a:solidFill>
              <a:srgbClr val="19191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" name="Isosceles Triangle 4"/>
          <p:cNvSpPr/>
          <p:nvPr/>
        </p:nvSpPr>
        <p:spPr>
          <a:xfrm>
            <a:off x="1792323" y="2197803"/>
            <a:ext cx="1089804" cy="1215997"/>
          </a:xfrm>
          <a:prstGeom prst="triangl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8063" y="3296675"/>
            <a:ext cx="1403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(-1, -1, -0.3)</a:t>
            </a:r>
            <a:endParaRPr lang="en-US" dirty="0">
              <a:solidFill>
                <a:prstClr val="black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65663" y="1729418"/>
            <a:ext cx="3953919" cy="2386958"/>
          </a:xfrm>
          <a:prstGeom prst="rect">
            <a:avLst/>
          </a:prstGeom>
          <a:noFill/>
          <a:ln w="57150" cmpd="sng">
            <a:solidFill>
              <a:srgbClr val="19191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" name="Isosceles Triangle 7"/>
          <p:cNvSpPr/>
          <p:nvPr/>
        </p:nvSpPr>
        <p:spPr>
          <a:xfrm>
            <a:off x="5710220" y="2089719"/>
            <a:ext cx="1755583" cy="1495226"/>
          </a:xfrm>
          <a:prstGeom prst="triangle">
            <a:avLst>
              <a:gd name="adj" fmla="val 49487"/>
            </a:avLst>
          </a:prstGeom>
          <a:solidFill>
            <a:srgbClr val="FF000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80372" y="3566935"/>
            <a:ext cx="151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(2, -1.5, -0.3)</a:t>
            </a:r>
            <a:endParaRPr lang="en-US" dirty="0">
              <a:solidFill>
                <a:prstClr val="black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01067" y="3296675"/>
            <a:ext cx="1326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(1, -1, -0.5)</a:t>
            </a:r>
            <a:endParaRPr lang="en-US" dirty="0">
              <a:solidFill>
                <a:prstClr val="black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01543" y="1827716"/>
            <a:ext cx="1249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(0, 1, -0.4)</a:t>
            </a:r>
            <a:endParaRPr lang="en-US" dirty="0">
              <a:solidFill>
                <a:prstClr val="black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862170" y="3566935"/>
            <a:ext cx="1595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(-2, -1.5, -0.5)</a:t>
            </a:r>
            <a:endParaRPr lang="en-US" dirty="0">
              <a:solidFill>
                <a:prstClr val="black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870106" y="1691913"/>
            <a:ext cx="1441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(0, 1.5, -0.4)</a:t>
            </a:r>
            <a:endParaRPr lang="en-US" dirty="0">
              <a:solidFill>
                <a:prstClr val="black"/>
              </a:solidFill>
              <a:latin typeface="Calibri"/>
              <a:ea typeface="+mn-ea"/>
              <a:cs typeface="+mn-cs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2368843" y="4268776"/>
            <a:ext cx="3953919" cy="2386958"/>
            <a:chOff x="2368843" y="4268776"/>
            <a:chExt cx="3953919" cy="2386958"/>
          </a:xfrm>
        </p:grpSpPr>
        <p:sp>
          <p:nvSpPr>
            <p:cNvPr id="14" name="Rectangle 13"/>
            <p:cNvSpPr/>
            <p:nvPr/>
          </p:nvSpPr>
          <p:spPr>
            <a:xfrm>
              <a:off x="2368843" y="4268776"/>
              <a:ext cx="3953919" cy="2386958"/>
            </a:xfrm>
            <a:prstGeom prst="rect">
              <a:avLst/>
            </a:prstGeom>
            <a:noFill/>
            <a:ln w="57150" cmpd="sng">
              <a:solidFill>
                <a:srgbClr val="19191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 fontAlgn="auto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5" name="Isosceles Triangle 14"/>
            <p:cNvSpPr/>
            <p:nvPr/>
          </p:nvSpPr>
          <p:spPr>
            <a:xfrm>
              <a:off x="3511880" y="4647087"/>
              <a:ext cx="1755583" cy="1495226"/>
            </a:xfrm>
            <a:prstGeom prst="triangle">
              <a:avLst>
                <a:gd name="adj" fmla="val 49487"/>
              </a:avLst>
            </a:prstGeom>
            <a:solidFill>
              <a:srgbClr val="FF0000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 fontAlgn="auto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7" name="Right Triangle 16"/>
            <p:cNvSpPr/>
            <p:nvPr/>
          </p:nvSpPr>
          <p:spPr>
            <a:xfrm flipH="1">
              <a:off x="3827826" y="4800213"/>
              <a:ext cx="531392" cy="1215997"/>
            </a:xfrm>
            <a:prstGeom prst="rtTriangle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 fontAlgn="auto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prstClr val="white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1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Depth Peeling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</a:t>
            </a:r>
            <a:r>
              <a:rPr lang="en-US" dirty="0" smtClean="0"/>
              <a:t>multi-pass </a:t>
            </a:r>
            <a:r>
              <a:rPr lang="en-US" dirty="0"/>
              <a:t>technique </a:t>
            </a:r>
            <a:r>
              <a:rPr lang="en-US" dirty="0" smtClean="0"/>
              <a:t>that renders transparent </a:t>
            </a:r>
            <a:r>
              <a:rPr lang="en-US" dirty="0"/>
              <a:t>polygonal geometry without </a:t>
            </a:r>
            <a:r>
              <a:rPr lang="en-US" dirty="0" smtClean="0"/>
              <a:t>sorting</a:t>
            </a:r>
          </a:p>
          <a:p>
            <a:r>
              <a:rPr lang="en-US" dirty="0" smtClean="0"/>
              <a:t>Pass #1:</a:t>
            </a:r>
          </a:p>
          <a:p>
            <a:pPr lvl="1"/>
            <a:r>
              <a:rPr lang="en-US" dirty="0" smtClean="0"/>
              <a:t>render as opaque, but note opacity of pixels placed on top</a:t>
            </a:r>
          </a:p>
          <a:p>
            <a:pPr lvl="1"/>
            <a:r>
              <a:rPr lang="en-US" dirty="0" smtClean="0"/>
              <a:t>treat this as “top layer”</a:t>
            </a:r>
          </a:p>
          <a:p>
            <a:pPr lvl="1"/>
            <a:r>
              <a:rPr lang="en-US" dirty="0" smtClean="0"/>
              <a:t>save Z-buffer and treat this as “max”</a:t>
            </a:r>
          </a:p>
          <a:p>
            <a:r>
              <a:rPr lang="en-US" dirty="0" smtClean="0"/>
              <a:t>Pass #2:</a:t>
            </a:r>
          </a:p>
          <a:p>
            <a:pPr lvl="1"/>
            <a:r>
              <a:rPr lang="en-US" dirty="0" smtClean="0"/>
              <a:t>render as opaque, but ignore fragments beyond “max”</a:t>
            </a:r>
          </a:p>
          <a:p>
            <a:r>
              <a:rPr lang="en-US" dirty="0" smtClean="0"/>
              <a:t>repeat, repeat…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142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Questions on 2A?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05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822325"/>
            <a:ext cx="9144000" cy="580707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grpSp>
        <p:nvGrpSpPr>
          <p:cNvPr id="6" name="Group 5"/>
          <p:cNvGrpSpPr/>
          <p:nvPr/>
        </p:nvGrpSpPr>
        <p:grpSpPr>
          <a:xfrm>
            <a:off x="42335" y="313267"/>
            <a:ext cx="8536966" cy="3547533"/>
            <a:chOff x="42335" y="313267"/>
            <a:chExt cx="8536966" cy="3547533"/>
          </a:xfrm>
        </p:grpSpPr>
        <p:sp>
          <p:nvSpPr>
            <p:cNvPr id="2" name="Rectangle 1"/>
            <p:cNvSpPr/>
            <p:nvPr/>
          </p:nvSpPr>
          <p:spPr>
            <a:xfrm>
              <a:off x="42335" y="2294467"/>
              <a:ext cx="2692400" cy="1566333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5613" fontAlgn="base">
                <a:spcBef>
                  <a:spcPct val="0"/>
                </a:spcBef>
                <a:spcAft>
                  <a:spcPct val="0"/>
                </a:spcAft>
              </a:pPr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" name="Straight Arrow Connector 3"/>
            <p:cNvCxnSpPr/>
            <p:nvPr/>
          </p:nvCxnSpPr>
          <p:spPr>
            <a:xfrm flipV="1">
              <a:off x="2734735" y="694267"/>
              <a:ext cx="736598" cy="16002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3378200" y="313267"/>
              <a:ext cx="52011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561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dirty="0" smtClean="0">
                  <a:solidFill>
                    <a:prstClr val="black"/>
                  </a:solidFill>
                  <a:latin typeface="Arial" charset="0"/>
                  <a:ea typeface="ＭＳ Ｐゴシック" charset="0"/>
                  <a:cs typeface="ＭＳ Ｐゴシック" charset="0"/>
                </a:rPr>
                <a:t>We will replace these and write our own GL calls.</a:t>
              </a:r>
              <a:endParaRPr lang="en-US" dirty="0">
                <a:solidFill>
                  <a:prstClr val="black"/>
                </a:solidFill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2335" y="3979334"/>
            <a:ext cx="5870328" cy="2834732"/>
            <a:chOff x="42335" y="2294467"/>
            <a:chExt cx="5870328" cy="2834732"/>
          </a:xfrm>
        </p:grpSpPr>
        <p:sp>
          <p:nvSpPr>
            <p:cNvPr id="10" name="Rectangle 9"/>
            <p:cNvSpPr/>
            <p:nvPr/>
          </p:nvSpPr>
          <p:spPr>
            <a:xfrm>
              <a:off x="42335" y="2294467"/>
              <a:ext cx="2692400" cy="234526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5613" fontAlgn="base">
                <a:spcBef>
                  <a:spcPct val="0"/>
                </a:spcBef>
                <a:spcAft>
                  <a:spcPct val="0"/>
                </a:spcAft>
              </a:pPr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>
              <a:off x="2734735" y="4639733"/>
              <a:ext cx="855132" cy="3048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3589867" y="4759867"/>
              <a:ext cx="23227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561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dirty="0" smtClean="0">
                  <a:solidFill>
                    <a:prstClr val="black"/>
                  </a:solidFill>
                  <a:latin typeface="Arial" charset="0"/>
                  <a:ea typeface="ＭＳ Ｐゴシック" charset="0"/>
                  <a:cs typeface="ＭＳ Ｐゴシック" charset="0"/>
                </a:rPr>
                <a:t>We will re-use these.</a:t>
              </a:r>
              <a:endParaRPr lang="en-US" dirty="0">
                <a:solidFill>
                  <a:prstClr val="black"/>
                </a:solidFill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231009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876" y="147537"/>
            <a:ext cx="8153400" cy="990600"/>
          </a:xfrm>
        </p:spPr>
        <p:txBody>
          <a:bodyPr/>
          <a:lstStyle/>
          <a:p>
            <a:r>
              <a:rPr lang="en-US" dirty="0" smtClean="0"/>
              <a:t>Project #2A (8%), Due Feb. </a:t>
            </a:r>
            <a:r>
              <a:rPr lang="en-US" dirty="0" smtClean="0">
                <a:solidFill>
                  <a:srgbClr val="FF0000"/>
                </a:solidFill>
              </a:rPr>
              <a:t>23rd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70605" y="1474245"/>
            <a:ext cx="8661456" cy="4495800"/>
          </a:xfrm>
        </p:spPr>
        <p:txBody>
          <a:bodyPr/>
          <a:lstStyle/>
          <a:p>
            <a:r>
              <a:rPr lang="en-US" sz="2800" dirty="0" smtClean="0"/>
              <a:t>Goal: OpenGL program that does regular colors and textures</a:t>
            </a:r>
          </a:p>
          <a:p>
            <a:r>
              <a:rPr lang="en-US" sz="2800" dirty="0" smtClean="0"/>
              <a:t>New VTK-based project2A.cxx</a:t>
            </a:r>
          </a:p>
          <a:p>
            <a:r>
              <a:rPr lang="en-US" sz="2800" dirty="0" smtClean="0"/>
              <a:t>New </a:t>
            </a:r>
            <a:r>
              <a:rPr lang="en-US" sz="2800" dirty="0" err="1" smtClean="0"/>
              <a:t>CMakeLists.txt</a:t>
            </a:r>
            <a:r>
              <a:rPr lang="en-US" sz="2800" dirty="0"/>
              <a:t> </a:t>
            </a:r>
            <a:r>
              <a:rPr lang="en-US" sz="2800" dirty="0" smtClean="0"/>
              <a:t>(but same as old ones)</a:t>
            </a:r>
          </a:p>
        </p:txBody>
      </p:sp>
      <p:pic>
        <p:nvPicPr>
          <p:cNvPr id="4" name="Picture 3" descr="Screen shot 2013-05-08 at 9.58.2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362" y="3535669"/>
            <a:ext cx="6622514" cy="3322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063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image" Target="../media/image3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Median">
    <a:dk1>
      <a:sysClr val="windowText" lastClr="000000"/>
    </a:dk1>
    <a:lt1>
      <a:sysClr val="window" lastClr="FFFFFF"/>
    </a:lt1>
    <a:dk2>
      <a:srgbClr val="775F55"/>
    </a:dk2>
    <a:lt2>
      <a:srgbClr val="EBDDC3"/>
    </a:lt2>
    <a:accent1>
      <a:srgbClr val="94B6D2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F7B615"/>
    </a:hlink>
    <a:folHlink>
      <a:srgbClr val="704404"/>
    </a:folHlink>
  </a:clrScheme>
</a:themeOverride>
</file>

<file path=ppt/theme/themeOverride2.xml><?xml version="1.0" encoding="utf-8"?>
<a:themeOverride xmlns:a="http://schemas.openxmlformats.org/drawingml/2006/main">
  <a:clrScheme name="Median">
    <a:dk1>
      <a:sysClr val="windowText" lastClr="000000"/>
    </a:dk1>
    <a:lt1>
      <a:sysClr val="window" lastClr="FFFFFF"/>
    </a:lt1>
    <a:dk2>
      <a:srgbClr val="775F55"/>
    </a:dk2>
    <a:lt2>
      <a:srgbClr val="EBDDC3"/>
    </a:lt2>
    <a:accent1>
      <a:srgbClr val="94B6D2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F7B615"/>
    </a:hlink>
    <a:folHlink>
      <a:srgbClr val="704404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16172</TotalTime>
  <Words>2295</Words>
  <Application>Microsoft Macintosh PowerPoint</Application>
  <PresentationFormat>On-screen Show (4:3)</PresentationFormat>
  <Paragraphs>383</Paragraphs>
  <Slides>65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65</vt:i4>
      </vt:variant>
    </vt:vector>
  </HeadingPairs>
  <TitlesOfParts>
    <vt:vector size="76" baseType="lpstr">
      <vt:lpstr>Calibri</vt:lpstr>
      <vt:lpstr>ＭＳ Ｐゴシック</vt:lpstr>
      <vt:lpstr>Symbol</vt:lpstr>
      <vt:lpstr>Times New Roman</vt:lpstr>
      <vt:lpstr>Tw Cen MT</vt:lpstr>
      <vt:lpstr>Wingdings</vt:lpstr>
      <vt:lpstr>Wingdings 2</vt:lpstr>
      <vt:lpstr>Arial</vt:lpstr>
      <vt:lpstr>Office Theme</vt:lpstr>
      <vt:lpstr>Median</vt:lpstr>
      <vt:lpstr>1_Median</vt:lpstr>
      <vt:lpstr>PowerPoint Presentation</vt:lpstr>
      <vt:lpstr>Office Hours: Week 7</vt:lpstr>
      <vt:lpstr>Timeline (1/2)</vt:lpstr>
      <vt:lpstr>Timeline (2/2)</vt:lpstr>
      <vt:lpstr>Midterm</vt:lpstr>
      <vt:lpstr>Midterm</vt:lpstr>
      <vt:lpstr>Questions on 2A?</vt:lpstr>
      <vt:lpstr>PowerPoint Presentation</vt:lpstr>
      <vt:lpstr>Project #2A (8%), Due Feb. 23rd</vt:lpstr>
      <vt:lpstr>Hints</vt:lpstr>
      <vt:lpstr>Hints</vt:lpstr>
      <vt:lpstr>How to do colors (traditional)…</vt:lpstr>
      <vt:lpstr>How to do colors (texture)…</vt:lpstr>
      <vt:lpstr>Final Projects</vt:lpstr>
      <vt:lpstr>(DRAFT) Pre-defined projects</vt:lpstr>
      <vt:lpstr>Self-defined projects</vt:lpstr>
      <vt:lpstr>Process</vt:lpstr>
      <vt:lpstr>Transforms in GL</vt:lpstr>
      <vt:lpstr>ModelView and Projection Matrices</vt:lpstr>
      <vt:lpstr>SLIDE REPEAT: Our goal</vt:lpstr>
      <vt:lpstr>ModelView and Projection Matrices</vt:lpstr>
      <vt:lpstr>Common commands for modifying model part of ModelView matrix</vt:lpstr>
      <vt:lpstr>glTranslate</vt:lpstr>
      <vt:lpstr>glRotate</vt:lpstr>
      <vt:lpstr>glScale</vt:lpstr>
      <vt:lpstr>How do transformations combine?</vt:lpstr>
      <vt:lpstr>Which of two of these three are the same?</vt:lpstr>
      <vt:lpstr>ModelView usage</vt:lpstr>
      <vt:lpstr>glPushMatrix, glPopMatrix</vt:lpstr>
      <vt:lpstr>glPushMatrix and glPopMatrix</vt:lpstr>
      <vt:lpstr>Matrices in OpenGL</vt:lpstr>
      <vt:lpstr>Matrices in OpenGL (cont’d)</vt:lpstr>
      <vt:lpstr>The Camera Transformation </vt:lpstr>
      <vt:lpstr>The Camera Transformation </vt:lpstr>
      <vt:lpstr>How do you put the Camera Transform in the ModelView matrix?</vt:lpstr>
      <vt:lpstr>glMatrixMode</vt:lpstr>
      <vt:lpstr>How do you put the projection transformation in GL_PROJECTION?</vt:lpstr>
      <vt:lpstr>glFrustum</vt:lpstr>
      <vt:lpstr>glOrtho</vt:lpstr>
      <vt:lpstr>glMatrixMode(GL_TEXTURE)</vt:lpstr>
      <vt:lpstr>Project 2B</vt:lpstr>
      <vt:lpstr>Project #2B (7%), Due Weds Feb 27th</vt:lpstr>
      <vt:lpstr>Project #2B (7%), Due Weds Feb 27th</vt:lpstr>
      <vt:lpstr>Contents of project2B.cxx</vt:lpstr>
      <vt:lpstr>What is the correct answer?</vt:lpstr>
      <vt:lpstr>PowerPoint Presentation</vt:lpstr>
      <vt:lpstr>PowerPoint Presentation</vt:lpstr>
      <vt:lpstr>PowerPoint Presentation</vt:lpstr>
      <vt:lpstr>PowerPoint Presentation</vt:lpstr>
      <vt:lpstr>For your reference: my dog</vt:lpstr>
      <vt:lpstr>Transparent Geometry</vt:lpstr>
      <vt:lpstr>Compositing and Blending</vt:lpstr>
      <vt:lpstr>Opacity and Transparency</vt:lpstr>
      <vt:lpstr>Transparency</vt:lpstr>
      <vt:lpstr>(One) Formula For Transparency</vt:lpstr>
      <vt:lpstr>Transparency</vt:lpstr>
      <vt:lpstr>Implementation</vt:lpstr>
      <vt:lpstr>Vocab term reminder: fragment</vt:lpstr>
      <vt:lpstr>Examples</vt:lpstr>
      <vt:lpstr>Examples</vt:lpstr>
      <vt:lpstr>System doesn’t work well for transparency</vt:lpstr>
      <vt:lpstr>Order Dependency</vt:lpstr>
      <vt:lpstr>How do you sort?</vt:lpstr>
      <vt:lpstr>But there is a problem…</vt:lpstr>
      <vt:lpstr>Depth Peeling</vt:lpstr>
    </vt:vector>
  </TitlesOfParts>
  <Manager/>
  <Company>University of Oregon</Company>
  <LinksUpToDate>false</LinksUpToDate>
  <SharedDoc>false</SharedDoc>
  <HyperlinkBase/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Colin Miller</dc:creator>
  <cp:keywords/>
  <dc:description/>
  <cp:lastModifiedBy>Hank Chidls</cp:lastModifiedBy>
  <cp:revision>188</cp:revision>
  <cp:lastPrinted>2019-02-19T16:57:08Z</cp:lastPrinted>
  <dcterms:created xsi:type="dcterms:W3CDTF">2013-10-02T16:37:11Z</dcterms:created>
  <dcterms:modified xsi:type="dcterms:W3CDTF">2019-02-21T04:53:56Z</dcterms:modified>
  <cp:category/>
</cp:coreProperties>
</file>

<file path=docProps/thumbnail.jpeg>
</file>